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4"/>
  </p:sldMasterIdLst>
  <p:sldIdLst>
    <p:sldId id="256" r:id="rId5"/>
    <p:sldId id="285" r:id="rId6"/>
    <p:sldId id="257" r:id="rId7"/>
    <p:sldId id="287" r:id="rId8"/>
    <p:sldId id="288" r:id="rId9"/>
    <p:sldId id="286" r:id="rId10"/>
    <p:sldId id="290" r:id="rId11"/>
    <p:sldId id="294" r:id="rId12"/>
    <p:sldId id="295" r:id="rId13"/>
    <p:sldId id="296" r:id="rId14"/>
    <p:sldId id="297" r:id="rId15"/>
    <p:sldId id="298" r:id="rId16"/>
    <p:sldId id="301" r:id="rId17"/>
    <p:sldId id="306" r:id="rId18"/>
    <p:sldId id="305" r:id="rId19"/>
    <p:sldId id="304" r:id="rId20"/>
    <p:sldId id="303" r:id="rId21"/>
    <p:sldId id="308" r:id="rId22"/>
    <p:sldId id="307" r:id="rId23"/>
    <p:sldId id="315" r:id="rId24"/>
    <p:sldId id="314" r:id="rId25"/>
    <p:sldId id="313" r:id="rId26"/>
    <p:sldId id="312" r:id="rId27"/>
    <p:sldId id="317" r:id="rId28"/>
    <p:sldId id="316" r:id="rId29"/>
    <p:sldId id="320" r:id="rId30"/>
    <p:sldId id="319" r:id="rId31"/>
    <p:sldId id="318" r:id="rId32"/>
    <p:sldId id="321" r:id="rId33"/>
    <p:sldId id="331" r:id="rId34"/>
    <p:sldId id="332" r:id="rId35"/>
    <p:sldId id="334" r:id="rId36"/>
    <p:sldId id="335" r:id="rId37"/>
    <p:sldId id="336" r:id="rId38"/>
    <p:sldId id="338" r:id="rId39"/>
    <p:sldId id="339" r:id="rId40"/>
    <p:sldId id="337" r:id="rId41"/>
    <p:sldId id="340" r:id="rId42"/>
    <p:sldId id="341" r:id="rId43"/>
    <p:sldId id="293" r:id="rId44"/>
    <p:sldId id="289" r:id="rId45"/>
    <p:sldId id="284"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99"/>
    <a:srgbClr val="0000CC"/>
    <a:srgbClr val="2EBA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381" autoAdjust="0"/>
  </p:normalViewPr>
  <p:slideViewPr>
    <p:cSldViewPr snapToGrid="0">
      <p:cViewPr varScale="1">
        <p:scale>
          <a:sx n="93" d="100"/>
          <a:sy n="93" d="100"/>
        </p:scale>
        <p:origin x="259"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EBEB52-073D-4E01-80FD-74DC4F1FE24A}" type="datetimeFigureOut">
              <a:rPr lang="en-IN" smtClean="0"/>
              <a:t>23-03-2023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B4FA6A-64C5-46A8-A8B4-38588A7EDA35}" type="slidenum">
              <a:rPr lang="en-IN" smtClean="0"/>
              <a:t>‹#›</a:t>
            </a:fld>
            <a:endParaRPr lang="en-IN"/>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21146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83EBEB52-073D-4E01-80FD-74DC4F1FE24A}" type="datetimeFigureOut">
              <a:rPr lang="en-IN" smtClean="0"/>
              <a:t>23-03-2023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6B4FA6A-64C5-46A8-A8B4-38588A7EDA35}" type="slidenum">
              <a:rPr lang="en-IN" smtClean="0"/>
              <a:t>‹#›</a:t>
            </a:fld>
            <a:endParaRPr lang="en-IN"/>
          </a:p>
        </p:txBody>
      </p:sp>
    </p:spTree>
    <p:extLst>
      <p:ext uri="{BB962C8B-B14F-4D97-AF65-F5344CB8AC3E}">
        <p14:creationId xmlns:p14="http://schemas.microsoft.com/office/powerpoint/2010/main" val="3839602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EBEB52-073D-4E01-80FD-74DC4F1FE24A}" type="datetimeFigureOut">
              <a:rPr lang="en-IN" smtClean="0"/>
              <a:t>23-03-2023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B4FA6A-64C5-46A8-A8B4-38588A7EDA35}" type="slidenum">
              <a:rPr lang="en-IN" smtClean="0"/>
              <a:t>‹#›</a:t>
            </a:fld>
            <a:endParaRPr lang="en-IN"/>
          </a:p>
        </p:txBody>
      </p:sp>
    </p:spTree>
    <p:extLst>
      <p:ext uri="{BB962C8B-B14F-4D97-AF65-F5344CB8AC3E}">
        <p14:creationId xmlns:p14="http://schemas.microsoft.com/office/powerpoint/2010/main" val="17476635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EBEB52-073D-4E01-80FD-74DC4F1FE24A}" type="datetimeFigureOut">
              <a:rPr lang="en-IN" smtClean="0"/>
              <a:t>23-03-2023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B4FA6A-64C5-46A8-A8B4-38588A7EDA35}" type="slidenum">
              <a:rPr lang="en-IN" smtClean="0"/>
              <a:t>‹#›</a:t>
            </a:fld>
            <a:endParaRPr lang="en-IN"/>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3437720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EBEB52-073D-4E01-80FD-74DC4F1FE24A}" type="datetimeFigureOut">
              <a:rPr lang="en-IN" smtClean="0"/>
              <a:t>23-03-2023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B4FA6A-64C5-46A8-A8B4-38588A7EDA35}" type="slidenum">
              <a:rPr lang="en-IN" smtClean="0"/>
              <a:t>‹#›</a:t>
            </a:fld>
            <a:endParaRPr lang="en-IN"/>
          </a:p>
        </p:txBody>
      </p:sp>
    </p:spTree>
    <p:extLst>
      <p:ext uri="{BB962C8B-B14F-4D97-AF65-F5344CB8AC3E}">
        <p14:creationId xmlns:p14="http://schemas.microsoft.com/office/powerpoint/2010/main" val="40668168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EBEB52-073D-4E01-80FD-74DC4F1FE24A}" type="datetimeFigureOut">
              <a:rPr lang="en-IN" smtClean="0"/>
              <a:t>23-03-2023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B4FA6A-64C5-46A8-A8B4-38588A7EDA35}" type="slidenum">
              <a:rPr lang="en-IN" smtClean="0"/>
              <a:t>‹#›</a:t>
            </a:fld>
            <a:endParaRPr lang="en-IN"/>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0580586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EBEB52-073D-4E01-80FD-74DC4F1FE24A}" type="datetimeFigureOut">
              <a:rPr lang="en-IN" smtClean="0"/>
              <a:t>23-03-2023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B4FA6A-64C5-46A8-A8B4-38588A7EDA35}" type="slidenum">
              <a:rPr lang="en-IN" smtClean="0"/>
              <a:t>‹#›</a:t>
            </a:fld>
            <a:endParaRPr lang="en-IN"/>
          </a:p>
        </p:txBody>
      </p:sp>
    </p:spTree>
    <p:extLst>
      <p:ext uri="{BB962C8B-B14F-4D97-AF65-F5344CB8AC3E}">
        <p14:creationId xmlns:p14="http://schemas.microsoft.com/office/powerpoint/2010/main" val="18871407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EBEB52-073D-4E01-80FD-74DC4F1FE24A}" type="datetimeFigureOut">
              <a:rPr lang="en-IN" smtClean="0"/>
              <a:t>23-03-2023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B4FA6A-64C5-46A8-A8B4-38588A7EDA35}" type="slidenum">
              <a:rPr lang="en-IN" smtClean="0"/>
              <a:t>‹#›</a:t>
            </a:fld>
            <a:endParaRPr lang="en-IN"/>
          </a:p>
        </p:txBody>
      </p:sp>
    </p:spTree>
    <p:extLst>
      <p:ext uri="{BB962C8B-B14F-4D97-AF65-F5344CB8AC3E}">
        <p14:creationId xmlns:p14="http://schemas.microsoft.com/office/powerpoint/2010/main" val="29177079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EBEB52-073D-4E01-80FD-74DC4F1FE24A}" type="datetimeFigureOut">
              <a:rPr lang="en-IN" smtClean="0"/>
              <a:t>23-03-2023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B4FA6A-64C5-46A8-A8B4-38588A7EDA35}" type="slidenum">
              <a:rPr lang="en-IN" smtClean="0"/>
              <a:t>‹#›</a:t>
            </a:fld>
            <a:endParaRPr lang="en-IN"/>
          </a:p>
        </p:txBody>
      </p:sp>
    </p:spTree>
    <p:extLst>
      <p:ext uri="{BB962C8B-B14F-4D97-AF65-F5344CB8AC3E}">
        <p14:creationId xmlns:p14="http://schemas.microsoft.com/office/powerpoint/2010/main" val="56107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EBEB52-073D-4E01-80FD-74DC4F1FE24A}" type="datetimeFigureOut">
              <a:rPr lang="en-IN" smtClean="0"/>
              <a:t>23-03-2023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B4FA6A-64C5-46A8-A8B4-38588A7EDA35}" type="slidenum">
              <a:rPr lang="en-IN" smtClean="0"/>
              <a:t>‹#›</a:t>
            </a:fld>
            <a:endParaRPr lang="en-IN"/>
          </a:p>
        </p:txBody>
      </p:sp>
    </p:spTree>
    <p:extLst>
      <p:ext uri="{BB962C8B-B14F-4D97-AF65-F5344CB8AC3E}">
        <p14:creationId xmlns:p14="http://schemas.microsoft.com/office/powerpoint/2010/main" val="2687671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EBEB52-073D-4E01-80FD-74DC4F1FE24A}" type="datetimeFigureOut">
              <a:rPr lang="en-IN" smtClean="0"/>
              <a:t>23-03-2023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B4FA6A-64C5-46A8-A8B4-38588A7EDA35}" type="slidenum">
              <a:rPr lang="en-IN" smtClean="0"/>
              <a:t>‹#›</a:t>
            </a:fld>
            <a:endParaRPr lang="en-IN"/>
          </a:p>
        </p:txBody>
      </p:sp>
    </p:spTree>
    <p:extLst>
      <p:ext uri="{BB962C8B-B14F-4D97-AF65-F5344CB8AC3E}">
        <p14:creationId xmlns:p14="http://schemas.microsoft.com/office/powerpoint/2010/main" val="16349218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3EBEB52-073D-4E01-80FD-74DC4F1FE24A}" type="datetimeFigureOut">
              <a:rPr lang="en-IN" smtClean="0"/>
              <a:t>23-03-2023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6B4FA6A-64C5-46A8-A8B4-38588A7EDA35}" type="slidenum">
              <a:rPr lang="en-IN" smtClean="0"/>
              <a:t>‹#›</a:t>
            </a:fld>
            <a:endParaRPr lang="en-IN"/>
          </a:p>
        </p:txBody>
      </p:sp>
    </p:spTree>
    <p:extLst>
      <p:ext uri="{BB962C8B-B14F-4D97-AF65-F5344CB8AC3E}">
        <p14:creationId xmlns:p14="http://schemas.microsoft.com/office/powerpoint/2010/main" val="1021336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3EBEB52-073D-4E01-80FD-74DC4F1FE24A}" type="datetimeFigureOut">
              <a:rPr lang="en-IN" smtClean="0"/>
              <a:t>23-03-2023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6B4FA6A-64C5-46A8-A8B4-38588A7EDA35}" type="slidenum">
              <a:rPr lang="en-IN" smtClean="0"/>
              <a:t>‹#›</a:t>
            </a:fld>
            <a:endParaRPr lang="en-IN"/>
          </a:p>
        </p:txBody>
      </p:sp>
    </p:spTree>
    <p:extLst>
      <p:ext uri="{BB962C8B-B14F-4D97-AF65-F5344CB8AC3E}">
        <p14:creationId xmlns:p14="http://schemas.microsoft.com/office/powerpoint/2010/main" val="39161684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3EBEB52-073D-4E01-80FD-74DC4F1FE24A}" type="datetimeFigureOut">
              <a:rPr lang="en-IN" smtClean="0"/>
              <a:t>23-03-2023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6B4FA6A-64C5-46A8-A8B4-38588A7EDA35}" type="slidenum">
              <a:rPr lang="en-IN" smtClean="0"/>
              <a:t>‹#›</a:t>
            </a:fld>
            <a:endParaRPr lang="en-IN"/>
          </a:p>
        </p:txBody>
      </p:sp>
    </p:spTree>
    <p:extLst>
      <p:ext uri="{BB962C8B-B14F-4D97-AF65-F5344CB8AC3E}">
        <p14:creationId xmlns:p14="http://schemas.microsoft.com/office/powerpoint/2010/main" val="35119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EBEB52-073D-4E01-80FD-74DC4F1FE24A}" type="datetimeFigureOut">
              <a:rPr lang="en-IN" smtClean="0"/>
              <a:t>23-03-2023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6B4FA6A-64C5-46A8-A8B4-38588A7EDA35}" type="slidenum">
              <a:rPr lang="en-IN" smtClean="0"/>
              <a:t>‹#›</a:t>
            </a:fld>
            <a:endParaRPr lang="en-IN"/>
          </a:p>
        </p:txBody>
      </p:sp>
    </p:spTree>
    <p:extLst>
      <p:ext uri="{BB962C8B-B14F-4D97-AF65-F5344CB8AC3E}">
        <p14:creationId xmlns:p14="http://schemas.microsoft.com/office/powerpoint/2010/main" val="2779514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3EBEB52-073D-4E01-80FD-74DC4F1FE24A}" type="datetimeFigureOut">
              <a:rPr lang="en-IN" smtClean="0"/>
              <a:t>23-03-2023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6B4FA6A-64C5-46A8-A8B4-38588A7EDA35}" type="slidenum">
              <a:rPr lang="en-IN" smtClean="0"/>
              <a:t>‹#›</a:t>
            </a:fld>
            <a:endParaRPr lang="en-IN"/>
          </a:p>
        </p:txBody>
      </p:sp>
    </p:spTree>
    <p:extLst>
      <p:ext uri="{BB962C8B-B14F-4D97-AF65-F5344CB8AC3E}">
        <p14:creationId xmlns:p14="http://schemas.microsoft.com/office/powerpoint/2010/main" val="3500781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3EBEB52-073D-4E01-80FD-74DC4F1FE24A}" type="datetimeFigureOut">
              <a:rPr lang="en-IN" smtClean="0"/>
              <a:t>23-03-2023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6B4FA6A-64C5-46A8-A8B4-38588A7EDA35}" type="slidenum">
              <a:rPr lang="en-IN" smtClean="0"/>
              <a:t>‹#›</a:t>
            </a:fld>
            <a:endParaRPr lang="en-IN"/>
          </a:p>
        </p:txBody>
      </p:sp>
    </p:spTree>
    <p:extLst>
      <p:ext uri="{BB962C8B-B14F-4D97-AF65-F5344CB8AC3E}">
        <p14:creationId xmlns:p14="http://schemas.microsoft.com/office/powerpoint/2010/main" val="1921715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83EBEB52-073D-4E01-80FD-74DC4F1FE24A}" type="datetimeFigureOut">
              <a:rPr lang="en-IN" smtClean="0"/>
              <a:t>23-03-2023</a:t>
            </a:fld>
            <a:endParaRPr lang="en-IN"/>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IN"/>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86B4FA6A-64C5-46A8-A8B4-38588A7EDA35}" type="slidenum">
              <a:rPr lang="en-IN" smtClean="0"/>
              <a:t>‹#›</a:t>
            </a:fld>
            <a:endParaRPr lang="en-IN"/>
          </a:p>
        </p:txBody>
      </p:sp>
    </p:spTree>
    <p:extLst>
      <p:ext uri="{BB962C8B-B14F-4D97-AF65-F5344CB8AC3E}">
        <p14:creationId xmlns:p14="http://schemas.microsoft.com/office/powerpoint/2010/main" val="2900830493"/>
      </p:ext>
    </p:extLst>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 id="2147483856" r:id="rId16"/>
    <p:sldLayoutId id="214748385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nrtec.in/nec-placements/"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hyperlink" Target="https://www.quoteinspector.com/images/credit/secure-credit-cards/" TargetMode="External"/><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pixabay.com/en/thank-you-thanks-gratitude-2011012/" TargetMode="External"/><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32CD96-6058-4267-93C5-9BAB7214C6A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03849" y="652179"/>
            <a:ext cx="8419047" cy="1523809"/>
          </a:xfrm>
          <a:prstGeom prst="rect">
            <a:avLst/>
          </a:prstGeom>
        </p:spPr>
      </p:pic>
      <p:sp>
        <p:nvSpPr>
          <p:cNvPr id="6" name="TextBox 5">
            <a:extLst>
              <a:ext uri="{FF2B5EF4-FFF2-40B4-BE49-F238E27FC236}">
                <a16:creationId xmlns:a16="http://schemas.microsoft.com/office/drawing/2014/main" id="{9BA4518D-2152-4A2C-A336-BACF05C2B19D}"/>
              </a:ext>
            </a:extLst>
          </p:cNvPr>
          <p:cNvSpPr txBox="1"/>
          <p:nvPr/>
        </p:nvSpPr>
        <p:spPr>
          <a:xfrm>
            <a:off x="1246174" y="2537021"/>
            <a:ext cx="9647113" cy="1323439"/>
          </a:xfrm>
          <a:prstGeom prst="rect">
            <a:avLst/>
          </a:prstGeom>
          <a:noFill/>
        </p:spPr>
        <p:txBody>
          <a:bodyPr wrap="square" rtlCol="0">
            <a:spAutoFit/>
          </a:bodyPr>
          <a:lstStyle/>
          <a:p>
            <a:pPr lvl="1"/>
            <a:r>
              <a:rPr lang="en-IN" sz="4000" dirty="0">
                <a:solidFill>
                  <a:srgbClr val="FFFF00"/>
                </a:solidFill>
              </a:rPr>
              <a:t>Credit Card Fraud Detection Using 					Machine Learning.</a:t>
            </a:r>
          </a:p>
        </p:txBody>
      </p:sp>
      <p:sp>
        <p:nvSpPr>
          <p:cNvPr id="7" name="TextBox 6">
            <a:extLst>
              <a:ext uri="{FF2B5EF4-FFF2-40B4-BE49-F238E27FC236}">
                <a16:creationId xmlns:a16="http://schemas.microsoft.com/office/drawing/2014/main" id="{E44B0961-D360-4E94-8CE2-238DA1251331}"/>
              </a:ext>
            </a:extLst>
          </p:cNvPr>
          <p:cNvSpPr txBox="1"/>
          <p:nvPr/>
        </p:nvSpPr>
        <p:spPr>
          <a:xfrm>
            <a:off x="1303849" y="3995670"/>
            <a:ext cx="10042216" cy="2585323"/>
          </a:xfrm>
          <a:prstGeom prst="rect">
            <a:avLst/>
          </a:prstGeom>
          <a:noFill/>
        </p:spPr>
        <p:txBody>
          <a:bodyPr wrap="square" rtlCol="0">
            <a:spAutoFit/>
          </a:bodyPr>
          <a:lstStyle/>
          <a:p>
            <a:r>
              <a:rPr lang="en-IN" dirty="0"/>
              <a:t>                          Under esteemed guidance of  Y. Chandana.(</a:t>
            </a:r>
            <a:r>
              <a:rPr lang="en-IN" sz="1000" dirty="0" err="1"/>
              <a:t>M.Tech</a:t>
            </a:r>
            <a:r>
              <a:rPr lang="en-IN" dirty="0"/>
              <a:t>)</a:t>
            </a:r>
          </a:p>
          <a:p>
            <a:r>
              <a:rPr lang="en-IN" dirty="0"/>
              <a:t>                                                                   </a:t>
            </a:r>
          </a:p>
          <a:p>
            <a:endParaRPr lang="en-IN" dirty="0"/>
          </a:p>
          <a:p>
            <a:r>
              <a:rPr lang="en-IN" dirty="0"/>
              <a:t>                                                                                                                       Team Members:-</a:t>
            </a:r>
          </a:p>
          <a:p>
            <a:r>
              <a:rPr lang="en-IN" dirty="0"/>
              <a:t>                                                                                          1) </a:t>
            </a:r>
            <a:r>
              <a:rPr lang="en-IN" dirty="0" err="1"/>
              <a:t>M.KoteswaraRao</a:t>
            </a:r>
            <a:r>
              <a:rPr lang="en-IN" dirty="0"/>
              <a:t>.    (19471A05F7)</a:t>
            </a:r>
          </a:p>
          <a:p>
            <a:r>
              <a:rPr lang="en-IN" dirty="0"/>
              <a:t>                                                                                          2) </a:t>
            </a:r>
            <a:r>
              <a:rPr lang="en-IN" dirty="0" err="1"/>
              <a:t>J.Suryanarayana</a:t>
            </a:r>
            <a:r>
              <a:rPr lang="en-IN" dirty="0"/>
              <a:t>.    (19471A05E9)</a:t>
            </a:r>
          </a:p>
          <a:p>
            <a:r>
              <a:rPr lang="en-IN" dirty="0"/>
              <a:t>                                                                                          3) </a:t>
            </a:r>
            <a:r>
              <a:rPr lang="en-IN" dirty="0" err="1"/>
              <a:t>M.V.Aditya</a:t>
            </a:r>
            <a:r>
              <a:rPr lang="en-IN" dirty="0"/>
              <a:t> Kumar.  (19471A05G8)</a:t>
            </a:r>
          </a:p>
          <a:p>
            <a:endParaRPr lang="en-IN" dirty="0"/>
          </a:p>
          <a:p>
            <a:endParaRPr lang="en-IN" dirty="0"/>
          </a:p>
        </p:txBody>
      </p:sp>
    </p:spTree>
    <p:extLst>
      <p:ext uri="{BB962C8B-B14F-4D97-AF65-F5344CB8AC3E}">
        <p14:creationId xmlns:p14="http://schemas.microsoft.com/office/powerpoint/2010/main" val="336210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 calcmode="lin" valueType="num">
                                      <p:cBhvr additive="base">
                                        <p:cTn id="12"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barn(inVertical)">
                                      <p:cBhvr>
                                        <p:cTn id="18" dur="500"/>
                                        <p:tgtEl>
                                          <p:spTgt spid="7">
                                            <p:txEl>
                                              <p:pRg st="3" end="3"/>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Effect transition="in" filter="barn(inVertical)">
                                      <p:cBhvr>
                                        <p:cTn id="21" dur="500"/>
                                        <p:tgtEl>
                                          <p:spTgt spid="7">
                                            <p:txEl>
                                              <p:pRg st="4" end="4"/>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7">
                                            <p:txEl>
                                              <p:pRg st="5" end="5"/>
                                            </p:txEl>
                                          </p:spTgt>
                                        </p:tgtEl>
                                        <p:attrNameLst>
                                          <p:attrName>style.visibility</p:attrName>
                                        </p:attrNameLst>
                                      </p:cBhvr>
                                      <p:to>
                                        <p:strVal val="visible"/>
                                      </p:to>
                                    </p:set>
                                    <p:animEffect transition="in" filter="barn(inVertical)">
                                      <p:cBhvr>
                                        <p:cTn id="24" dur="500"/>
                                        <p:tgtEl>
                                          <p:spTgt spid="7">
                                            <p:txEl>
                                              <p:pRg st="5" end="5"/>
                                            </p:txEl>
                                          </p:spTgt>
                                        </p:tgtEl>
                                      </p:cBhvr>
                                    </p:animEffect>
                                  </p:childTnLst>
                                </p:cTn>
                              </p:par>
                              <p:par>
                                <p:cTn id="25" presetID="16" presetClass="entr" presetSubtype="21"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animEffect transition="in" filter="barn(inVertical)">
                                      <p:cBhvr>
                                        <p:cTn id="2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bg2">
                <a:lumMod val="60000"/>
                <a:lumOff val="40000"/>
              </a:schemeClr>
            </a:gs>
            <a:gs pos="64000">
              <a:srgbClr val="00FF99"/>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5D6DF0FE-DBD6-C32B-29BB-547664176321}"/>
              </a:ext>
            </a:extLst>
          </p:cNvPr>
          <p:cNvSpPr>
            <a:spLocks noGrp="1"/>
          </p:cNvSpPr>
          <p:nvPr>
            <p:ph type="body" sz="half" idx="2"/>
          </p:nvPr>
        </p:nvSpPr>
        <p:spPr>
          <a:xfrm>
            <a:off x="3970638" y="6164936"/>
            <a:ext cx="4917990" cy="501502"/>
          </a:xfrm>
        </p:spPr>
        <p:txBody>
          <a:bodyPr>
            <a:normAutofit/>
          </a:bodyPr>
          <a:lstStyle/>
          <a:p>
            <a:r>
              <a:rPr lang="en-IN" sz="2400" b="1" dirty="0">
                <a:solidFill>
                  <a:schemeClr val="bg1"/>
                </a:solidFill>
              </a:rPr>
              <a:t>Sequence Diagram</a:t>
            </a:r>
          </a:p>
        </p:txBody>
      </p:sp>
      <p:pic>
        <p:nvPicPr>
          <p:cNvPr id="4" name="Picture 3">
            <a:extLst>
              <a:ext uri="{FF2B5EF4-FFF2-40B4-BE49-F238E27FC236}">
                <a16:creationId xmlns:a16="http://schemas.microsoft.com/office/drawing/2014/main" id="{513A08CF-26C4-65C1-486A-E5FB4F3A4D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7613" y="535460"/>
            <a:ext cx="8419012" cy="5362832"/>
          </a:xfrm>
          <a:prstGeom prst="rect">
            <a:avLst/>
          </a:prstGeom>
        </p:spPr>
      </p:pic>
    </p:spTree>
    <p:extLst>
      <p:ext uri="{BB962C8B-B14F-4D97-AF65-F5344CB8AC3E}">
        <p14:creationId xmlns:p14="http://schemas.microsoft.com/office/powerpoint/2010/main" val="106706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bg2">
                <a:lumMod val="60000"/>
                <a:lumOff val="40000"/>
              </a:schemeClr>
            </a:gs>
            <a:gs pos="64000">
              <a:srgbClr val="00FF99"/>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5D6DF0FE-DBD6-C32B-29BB-547664176321}"/>
              </a:ext>
            </a:extLst>
          </p:cNvPr>
          <p:cNvSpPr>
            <a:spLocks noGrp="1"/>
          </p:cNvSpPr>
          <p:nvPr>
            <p:ph type="body" sz="half" idx="2"/>
          </p:nvPr>
        </p:nvSpPr>
        <p:spPr>
          <a:xfrm>
            <a:off x="3970638" y="6164936"/>
            <a:ext cx="4917990" cy="501502"/>
          </a:xfrm>
        </p:spPr>
        <p:txBody>
          <a:bodyPr>
            <a:normAutofit/>
          </a:bodyPr>
          <a:lstStyle/>
          <a:p>
            <a:r>
              <a:rPr lang="en-IN" sz="2400" b="1" dirty="0">
                <a:solidFill>
                  <a:schemeClr val="bg1"/>
                </a:solidFill>
              </a:rPr>
              <a:t>Class Diagram</a:t>
            </a:r>
          </a:p>
        </p:txBody>
      </p:sp>
      <p:pic>
        <p:nvPicPr>
          <p:cNvPr id="3" name="Picture 2">
            <a:extLst>
              <a:ext uri="{FF2B5EF4-FFF2-40B4-BE49-F238E27FC236}">
                <a16:creationId xmlns:a16="http://schemas.microsoft.com/office/drawing/2014/main" id="{97980D8D-8578-3D81-5672-03EFC30968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5062" y="226573"/>
            <a:ext cx="8342355" cy="5888721"/>
          </a:xfrm>
          <a:prstGeom prst="rect">
            <a:avLst/>
          </a:prstGeom>
        </p:spPr>
      </p:pic>
    </p:spTree>
    <p:extLst>
      <p:ext uri="{BB962C8B-B14F-4D97-AF65-F5344CB8AC3E}">
        <p14:creationId xmlns:p14="http://schemas.microsoft.com/office/powerpoint/2010/main" val="3426114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chemeClr val="tx1"/>
            </a:gs>
            <a:gs pos="100000">
              <a:srgbClr val="00FF99"/>
            </a:gs>
          </a:gsLst>
          <a:lin ang="2700000" scaled="1"/>
          <a:tileRect/>
        </a:gra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51A840-9FFA-94A4-DAA7-ABB49517C7F8}"/>
              </a:ext>
            </a:extLst>
          </p:cNvPr>
          <p:cNvSpPr txBox="1"/>
          <p:nvPr/>
        </p:nvSpPr>
        <p:spPr>
          <a:xfrm>
            <a:off x="131806" y="1253883"/>
            <a:ext cx="11911913" cy="5909310"/>
          </a:xfrm>
          <a:prstGeom prst="rect">
            <a:avLst/>
          </a:prstGeom>
          <a:noFill/>
        </p:spPr>
        <p:txBody>
          <a:bodyPr wrap="square">
            <a:spAutoFit/>
          </a:bodyPr>
          <a:lstStyle/>
          <a:p>
            <a:r>
              <a:rPr lang="en-IN" b="0" dirty="0">
                <a:solidFill>
                  <a:srgbClr val="008000"/>
                </a:solidFill>
                <a:effectLst/>
                <a:latin typeface="Courier New" panose="02070309020205020404" pitchFamily="49" charset="0"/>
              </a:rPr>
              <a:t># Import the necessary modules</a:t>
            </a:r>
            <a:endParaRPr lang="en-IN" b="0" dirty="0">
              <a:solidFill>
                <a:srgbClr val="000000"/>
              </a:solidFill>
              <a:effectLst/>
              <a:latin typeface="Courier New" panose="02070309020205020404" pitchFamily="49" charset="0"/>
            </a:endParaRPr>
          </a:p>
          <a:p>
            <a:br>
              <a:rPr lang="en-IN" b="0" dirty="0">
                <a:solidFill>
                  <a:srgbClr val="000000"/>
                </a:solidFill>
                <a:effectLst/>
                <a:latin typeface="Courier New" panose="02070309020205020404" pitchFamily="49" charset="0"/>
              </a:rPr>
            </a:br>
            <a:r>
              <a:rPr lang="en-IN" b="0" dirty="0">
                <a:solidFill>
                  <a:srgbClr val="AF00DB"/>
                </a:solidFill>
                <a:effectLst/>
                <a:latin typeface="Courier New" panose="02070309020205020404" pitchFamily="49" charset="0"/>
              </a:rPr>
              <a:t>import</a:t>
            </a:r>
            <a:r>
              <a:rPr lang="en-IN" b="0" dirty="0">
                <a:solidFill>
                  <a:srgbClr val="000000"/>
                </a:solidFill>
                <a:effectLst/>
                <a:latin typeface="Courier New" panose="02070309020205020404" pitchFamily="49" charset="0"/>
              </a:rPr>
              <a:t> </a:t>
            </a:r>
            <a:r>
              <a:rPr lang="en-IN" b="0" dirty="0" err="1">
                <a:solidFill>
                  <a:srgbClr val="000000"/>
                </a:solidFill>
                <a:effectLst/>
                <a:latin typeface="Courier New" panose="02070309020205020404" pitchFamily="49" charset="0"/>
              </a:rPr>
              <a:t>numpy</a:t>
            </a:r>
            <a:r>
              <a:rPr lang="en-IN" b="0" dirty="0">
                <a:solidFill>
                  <a:srgbClr val="000000"/>
                </a:solidFill>
                <a:effectLst/>
                <a:latin typeface="Courier New" panose="02070309020205020404" pitchFamily="49" charset="0"/>
              </a:rPr>
              <a:t> </a:t>
            </a:r>
            <a:r>
              <a:rPr lang="en-IN" b="0" dirty="0">
                <a:solidFill>
                  <a:srgbClr val="AF00DB"/>
                </a:solidFill>
                <a:effectLst/>
                <a:latin typeface="Courier New" panose="02070309020205020404" pitchFamily="49" charset="0"/>
              </a:rPr>
              <a:t>as</a:t>
            </a:r>
            <a:r>
              <a:rPr lang="en-IN" b="0" dirty="0">
                <a:solidFill>
                  <a:srgbClr val="000000"/>
                </a:solidFill>
                <a:effectLst/>
                <a:latin typeface="Courier New" panose="02070309020205020404" pitchFamily="49" charset="0"/>
              </a:rPr>
              <a:t> np</a:t>
            </a:r>
          </a:p>
          <a:p>
            <a:r>
              <a:rPr lang="en-IN" b="0" dirty="0">
                <a:solidFill>
                  <a:srgbClr val="AF00DB"/>
                </a:solidFill>
                <a:effectLst/>
                <a:latin typeface="Courier New" panose="02070309020205020404" pitchFamily="49" charset="0"/>
              </a:rPr>
              <a:t>import</a:t>
            </a:r>
            <a:r>
              <a:rPr lang="en-IN" b="0" dirty="0">
                <a:solidFill>
                  <a:srgbClr val="000000"/>
                </a:solidFill>
                <a:effectLst/>
                <a:latin typeface="Courier New" panose="02070309020205020404" pitchFamily="49" charset="0"/>
              </a:rPr>
              <a:t> pandas </a:t>
            </a:r>
            <a:r>
              <a:rPr lang="en-IN" b="0" dirty="0">
                <a:solidFill>
                  <a:srgbClr val="AF00DB"/>
                </a:solidFill>
                <a:effectLst/>
                <a:latin typeface="Courier New" panose="02070309020205020404" pitchFamily="49" charset="0"/>
              </a:rPr>
              <a:t>as</a:t>
            </a:r>
            <a:r>
              <a:rPr lang="en-IN" b="0" dirty="0">
                <a:solidFill>
                  <a:srgbClr val="000000"/>
                </a:solidFill>
                <a:effectLst/>
                <a:latin typeface="Courier New" panose="02070309020205020404" pitchFamily="49" charset="0"/>
              </a:rPr>
              <a:t> pd</a:t>
            </a:r>
          </a:p>
          <a:p>
            <a:r>
              <a:rPr lang="en-IN" b="0" dirty="0">
                <a:solidFill>
                  <a:srgbClr val="AF00DB"/>
                </a:solidFill>
                <a:effectLst/>
                <a:latin typeface="Courier New" panose="02070309020205020404" pitchFamily="49" charset="0"/>
              </a:rPr>
              <a:t>import</a:t>
            </a:r>
            <a:r>
              <a:rPr lang="en-IN" b="0" dirty="0">
                <a:solidFill>
                  <a:srgbClr val="000000"/>
                </a:solidFill>
                <a:effectLst/>
                <a:latin typeface="Courier New" panose="02070309020205020404" pitchFamily="49" charset="0"/>
              </a:rPr>
              <a:t> </a:t>
            </a:r>
            <a:r>
              <a:rPr lang="en-IN" b="0" dirty="0" err="1">
                <a:solidFill>
                  <a:srgbClr val="000000"/>
                </a:solidFill>
                <a:effectLst/>
                <a:latin typeface="Courier New" panose="02070309020205020404" pitchFamily="49" charset="0"/>
              </a:rPr>
              <a:t>matplotlib.pyplot</a:t>
            </a:r>
            <a:r>
              <a:rPr lang="en-IN" b="0" dirty="0">
                <a:solidFill>
                  <a:srgbClr val="000000"/>
                </a:solidFill>
                <a:effectLst/>
                <a:latin typeface="Courier New" panose="02070309020205020404" pitchFamily="49" charset="0"/>
              </a:rPr>
              <a:t> </a:t>
            </a:r>
            <a:r>
              <a:rPr lang="en-IN" b="0" dirty="0">
                <a:solidFill>
                  <a:srgbClr val="AF00DB"/>
                </a:solidFill>
                <a:effectLst/>
                <a:latin typeface="Courier New" panose="02070309020205020404" pitchFamily="49" charset="0"/>
              </a:rPr>
              <a:t>as</a:t>
            </a:r>
            <a:r>
              <a:rPr lang="en-IN" b="0" dirty="0">
                <a:solidFill>
                  <a:srgbClr val="000000"/>
                </a:solidFill>
                <a:effectLst/>
                <a:latin typeface="Courier New" panose="02070309020205020404" pitchFamily="49" charset="0"/>
              </a:rPr>
              <a:t> </a:t>
            </a:r>
            <a:r>
              <a:rPr lang="en-IN" b="0" dirty="0" err="1">
                <a:solidFill>
                  <a:srgbClr val="000000"/>
                </a:solidFill>
                <a:effectLst/>
                <a:latin typeface="Courier New" panose="02070309020205020404" pitchFamily="49" charset="0"/>
              </a:rPr>
              <a:t>plt</a:t>
            </a:r>
            <a:endParaRPr lang="en-IN" b="0" dirty="0">
              <a:solidFill>
                <a:srgbClr val="000000"/>
              </a:solidFill>
              <a:effectLst/>
              <a:latin typeface="Courier New" panose="02070309020205020404" pitchFamily="49" charset="0"/>
            </a:endParaRPr>
          </a:p>
          <a:p>
            <a:r>
              <a:rPr lang="en-IN" b="0" dirty="0">
                <a:solidFill>
                  <a:srgbClr val="AF00DB"/>
                </a:solidFill>
                <a:effectLst/>
                <a:latin typeface="Courier New" panose="02070309020205020404" pitchFamily="49" charset="0"/>
              </a:rPr>
              <a:t>from</a:t>
            </a:r>
            <a:r>
              <a:rPr lang="en-IN" b="0" dirty="0">
                <a:solidFill>
                  <a:srgbClr val="000000"/>
                </a:solidFill>
                <a:effectLst/>
                <a:latin typeface="Courier New" panose="02070309020205020404" pitchFamily="49" charset="0"/>
              </a:rPr>
              <a:t> collections </a:t>
            </a:r>
            <a:r>
              <a:rPr lang="en-IN" b="0" dirty="0">
                <a:solidFill>
                  <a:srgbClr val="AF00DB"/>
                </a:solidFill>
                <a:effectLst/>
                <a:latin typeface="Courier New" panose="02070309020205020404" pitchFamily="49" charset="0"/>
              </a:rPr>
              <a:t>import</a:t>
            </a:r>
            <a:r>
              <a:rPr lang="en-IN" b="0" dirty="0">
                <a:solidFill>
                  <a:srgbClr val="000000"/>
                </a:solidFill>
                <a:effectLst/>
                <a:latin typeface="Courier New" panose="02070309020205020404" pitchFamily="49" charset="0"/>
              </a:rPr>
              <a:t> Counter</a:t>
            </a:r>
          </a:p>
          <a:p>
            <a:r>
              <a:rPr lang="en-IN" b="0" dirty="0">
                <a:solidFill>
                  <a:srgbClr val="AF00DB"/>
                </a:solidFill>
                <a:effectLst/>
                <a:latin typeface="Courier New" panose="02070309020205020404" pitchFamily="49" charset="0"/>
              </a:rPr>
              <a:t>import</a:t>
            </a:r>
            <a:r>
              <a:rPr lang="en-IN" b="0" dirty="0">
                <a:solidFill>
                  <a:srgbClr val="000000"/>
                </a:solidFill>
                <a:effectLst/>
                <a:latin typeface="Courier New" panose="02070309020205020404" pitchFamily="49" charset="0"/>
              </a:rPr>
              <a:t> itertools</a:t>
            </a:r>
          </a:p>
          <a:p>
            <a:r>
              <a:rPr lang="en-IN" b="0" dirty="0">
                <a:solidFill>
                  <a:srgbClr val="AF00DB"/>
                </a:solidFill>
                <a:effectLst/>
                <a:latin typeface="Courier New" panose="02070309020205020404" pitchFamily="49" charset="0"/>
              </a:rPr>
              <a:t>import</a:t>
            </a:r>
            <a:r>
              <a:rPr lang="en-IN" b="0" dirty="0">
                <a:solidFill>
                  <a:srgbClr val="000000"/>
                </a:solidFill>
                <a:effectLst/>
                <a:latin typeface="Courier New" panose="02070309020205020404" pitchFamily="49" charset="0"/>
              </a:rPr>
              <a:t> </a:t>
            </a:r>
            <a:r>
              <a:rPr lang="en-IN" b="0" dirty="0" err="1">
                <a:solidFill>
                  <a:srgbClr val="000000"/>
                </a:solidFill>
                <a:effectLst/>
                <a:latin typeface="Courier New" panose="02070309020205020404" pitchFamily="49" charset="0"/>
              </a:rPr>
              <a:t>os</a:t>
            </a:r>
            <a:endParaRPr lang="en-IN" b="0" dirty="0">
              <a:solidFill>
                <a:srgbClr val="000000"/>
              </a:solidFill>
              <a:effectLst/>
              <a:latin typeface="Courier New" panose="02070309020205020404" pitchFamily="49" charset="0"/>
            </a:endParaRPr>
          </a:p>
          <a:p>
            <a:r>
              <a:rPr lang="en-IN" b="0" dirty="0">
                <a:solidFill>
                  <a:srgbClr val="AF00DB"/>
                </a:solidFill>
                <a:effectLst/>
                <a:latin typeface="Courier New" panose="02070309020205020404" pitchFamily="49" charset="0"/>
              </a:rPr>
              <a:t>from</a:t>
            </a:r>
            <a:r>
              <a:rPr lang="en-IN" b="0" dirty="0">
                <a:solidFill>
                  <a:srgbClr val="000000"/>
                </a:solidFill>
                <a:effectLst/>
                <a:latin typeface="Courier New" panose="02070309020205020404" pitchFamily="49" charset="0"/>
              </a:rPr>
              <a:t> </a:t>
            </a:r>
            <a:r>
              <a:rPr lang="en-IN" b="0" dirty="0" err="1">
                <a:solidFill>
                  <a:srgbClr val="000000"/>
                </a:solidFill>
                <a:effectLst/>
                <a:latin typeface="Courier New" panose="02070309020205020404" pitchFamily="49" charset="0"/>
              </a:rPr>
              <a:t>sklearn.preprocessing</a:t>
            </a:r>
            <a:r>
              <a:rPr lang="en-IN" b="0" dirty="0">
                <a:solidFill>
                  <a:srgbClr val="000000"/>
                </a:solidFill>
                <a:effectLst/>
                <a:latin typeface="Courier New" panose="02070309020205020404" pitchFamily="49" charset="0"/>
              </a:rPr>
              <a:t> </a:t>
            </a:r>
            <a:r>
              <a:rPr lang="en-IN" b="0" dirty="0">
                <a:solidFill>
                  <a:srgbClr val="AF00DB"/>
                </a:solidFill>
                <a:effectLst/>
                <a:latin typeface="Courier New" panose="02070309020205020404" pitchFamily="49" charset="0"/>
              </a:rPr>
              <a:t>import</a:t>
            </a:r>
            <a:r>
              <a:rPr lang="en-IN" b="0" dirty="0">
                <a:solidFill>
                  <a:srgbClr val="000000"/>
                </a:solidFill>
                <a:effectLst/>
                <a:latin typeface="Courier New" panose="02070309020205020404" pitchFamily="49" charset="0"/>
              </a:rPr>
              <a:t> </a:t>
            </a:r>
            <a:r>
              <a:rPr lang="en-IN" b="0" dirty="0" err="1">
                <a:solidFill>
                  <a:srgbClr val="000000"/>
                </a:solidFill>
                <a:effectLst/>
                <a:latin typeface="Courier New" panose="02070309020205020404" pitchFamily="49" charset="0"/>
              </a:rPr>
              <a:t>StandardScaler</a:t>
            </a:r>
            <a:endParaRPr lang="en-IN" b="0" dirty="0">
              <a:solidFill>
                <a:srgbClr val="000000"/>
              </a:solidFill>
              <a:effectLst/>
              <a:latin typeface="Courier New" panose="02070309020205020404" pitchFamily="49" charset="0"/>
            </a:endParaRPr>
          </a:p>
          <a:p>
            <a:r>
              <a:rPr lang="en-IN" b="0" dirty="0">
                <a:solidFill>
                  <a:srgbClr val="AF00DB"/>
                </a:solidFill>
                <a:effectLst/>
                <a:latin typeface="Courier New" panose="02070309020205020404" pitchFamily="49" charset="0"/>
              </a:rPr>
              <a:t>from</a:t>
            </a:r>
            <a:r>
              <a:rPr lang="en-IN" b="0" dirty="0">
                <a:solidFill>
                  <a:srgbClr val="000000"/>
                </a:solidFill>
                <a:effectLst/>
                <a:latin typeface="Courier New" panose="02070309020205020404" pitchFamily="49" charset="0"/>
              </a:rPr>
              <a:t> </a:t>
            </a:r>
            <a:r>
              <a:rPr lang="en-IN" b="0" dirty="0" err="1">
                <a:solidFill>
                  <a:srgbClr val="000000"/>
                </a:solidFill>
                <a:effectLst/>
                <a:latin typeface="Courier New" panose="02070309020205020404" pitchFamily="49" charset="0"/>
              </a:rPr>
              <a:t>sklearn.model_selection</a:t>
            </a:r>
            <a:r>
              <a:rPr lang="en-IN" b="0" dirty="0">
                <a:solidFill>
                  <a:srgbClr val="000000"/>
                </a:solidFill>
                <a:effectLst/>
                <a:latin typeface="Courier New" panose="02070309020205020404" pitchFamily="49" charset="0"/>
              </a:rPr>
              <a:t> </a:t>
            </a:r>
            <a:r>
              <a:rPr lang="en-IN" b="0" dirty="0">
                <a:solidFill>
                  <a:srgbClr val="AF00DB"/>
                </a:solidFill>
                <a:effectLst/>
                <a:latin typeface="Courier New" panose="02070309020205020404" pitchFamily="49" charset="0"/>
              </a:rPr>
              <a:t>import</a:t>
            </a:r>
            <a:r>
              <a:rPr lang="en-IN" b="0" dirty="0">
                <a:solidFill>
                  <a:srgbClr val="000000"/>
                </a:solidFill>
                <a:effectLst/>
                <a:latin typeface="Courier New" panose="02070309020205020404" pitchFamily="49" charset="0"/>
              </a:rPr>
              <a:t> </a:t>
            </a:r>
            <a:r>
              <a:rPr lang="en-IN" b="0" dirty="0" err="1">
                <a:solidFill>
                  <a:srgbClr val="000000"/>
                </a:solidFill>
                <a:effectLst/>
                <a:latin typeface="Courier New" panose="02070309020205020404" pitchFamily="49" charset="0"/>
              </a:rPr>
              <a:t>train_test_split</a:t>
            </a:r>
            <a:endParaRPr lang="en-IN" b="0" dirty="0">
              <a:solidFill>
                <a:srgbClr val="000000"/>
              </a:solidFill>
              <a:effectLst/>
              <a:latin typeface="Courier New" panose="02070309020205020404" pitchFamily="49" charset="0"/>
            </a:endParaRPr>
          </a:p>
          <a:p>
            <a:r>
              <a:rPr lang="en-IN" b="0" dirty="0">
                <a:solidFill>
                  <a:srgbClr val="AF00DB"/>
                </a:solidFill>
                <a:effectLst/>
                <a:latin typeface="Courier New" panose="02070309020205020404" pitchFamily="49" charset="0"/>
              </a:rPr>
              <a:t>from</a:t>
            </a:r>
            <a:r>
              <a:rPr lang="en-IN" b="0" dirty="0">
                <a:solidFill>
                  <a:srgbClr val="000000"/>
                </a:solidFill>
                <a:effectLst/>
                <a:latin typeface="Courier New" panose="02070309020205020404" pitchFamily="49" charset="0"/>
              </a:rPr>
              <a:t> </a:t>
            </a:r>
            <a:r>
              <a:rPr lang="en-IN" b="0" dirty="0" err="1">
                <a:solidFill>
                  <a:srgbClr val="000000"/>
                </a:solidFill>
                <a:effectLst/>
                <a:latin typeface="Courier New" panose="02070309020205020404" pitchFamily="49" charset="0"/>
              </a:rPr>
              <a:t>sklearn.ensemble</a:t>
            </a:r>
            <a:r>
              <a:rPr lang="en-IN" b="0" dirty="0">
                <a:solidFill>
                  <a:srgbClr val="000000"/>
                </a:solidFill>
                <a:effectLst/>
                <a:latin typeface="Courier New" panose="02070309020205020404" pitchFamily="49" charset="0"/>
              </a:rPr>
              <a:t> </a:t>
            </a:r>
            <a:r>
              <a:rPr lang="en-IN" b="0" dirty="0">
                <a:solidFill>
                  <a:srgbClr val="AF00DB"/>
                </a:solidFill>
                <a:effectLst/>
                <a:latin typeface="Courier New" panose="02070309020205020404" pitchFamily="49" charset="0"/>
              </a:rPr>
              <a:t>import</a:t>
            </a:r>
            <a:r>
              <a:rPr lang="en-IN" b="0" dirty="0">
                <a:solidFill>
                  <a:srgbClr val="000000"/>
                </a:solidFill>
                <a:effectLst/>
                <a:latin typeface="Courier New" panose="02070309020205020404" pitchFamily="49" charset="0"/>
              </a:rPr>
              <a:t> </a:t>
            </a:r>
            <a:r>
              <a:rPr lang="en-IN" b="0" dirty="0" err="1">
                <a:solidFill>
                  <a:srgbClr val="000000"/>
                </a:solidFill>
                <a:effectLst/>
                <a:latin typeface="Courier New" panose="02070309020205020404" pitchFamily="49" charset="0"/>
              </a:rPr>
              <a:t>RandomForestClassifier</a:t>
            </a:r>
            <a:endParaRPr lang="en-IN" b="0" dirty="0">
              <a:solidFill>
                <a:srgbClr val="000000"/>
              </a:solidFill>
              <a:effectLst/>
              <a:latin typeface="Courier New" panose="02070309020205020404" pitchFamily="49" charset="0"/>
            </a:endParaRPr>
          </a:p>
          <a:p>
            <a:r>
              <a:rPr lang="en-IN" b="0" dirty="0">
                <a:solidFill>
                  <a:srgbClr val="AF00DB"/>
                </a:solidFill>
                <a:effectLst/>
                <a:latin typeface="Courier New" panose="02070309020205020404" pitchFamily="49" charset="0"/>
              </a:rPr>
              <a:t>from</a:t>
            </a:r>
            <a:r>
              <a:rPr lang="en-IN" b="0" dirty="0">
                <a:solidFill>
                  <a:srgbClr val="000000"/>
                </a:solidFill>
                <a:effectLst/>
                <a:latin typeface="Courier New" panose="02070309020205020404" pitchFamily="49" charset="0"/>
              </a:rPr>
              <a:t> </a:t>
            </a:r>
            <a:r>
              <a:rPr lang="en-IN" b="0" dirty="0" err="1">
                <a:solidFill>
                  <a:srgbClr val="000000"/>
                </a:solidFill>
                <a:effectLst/>
                <a:latin typeface="Courier New" panose="02070309020205020404" pitchFamily="49" charset="0"/>
              </a:rPr>
              <a:t>sklearn.tree</a:t>
            </a:r>
            <a:r>
              <a:rPr lang="en-IN" b="0" dirty="0">
                <a:solidFill>
                  <a:srgbClr val="000000"/>
                </a:solidFill>
                <a:effectLst/>
                <a:latin typeface="Courier New" panose="02070309020205020404" pitchFamily="49" charset="0"/>
              </a:rPr>
              <a:t> </a:t>
            </a:r>
            <a:r>
              <a:rPr lang="en-IN" b="0" dirty="0">
                <a:solidFill>
                  <a:srgbClr val="AF00DB"/>
                </a:solidFill>
                <a:effectLst/>
                <a:latin typeface="Courier New" panose="02070309020205020404" pitchFamily="49" charset="0"/>
              </a:rPr>
              <a:t>import</a:t>
            </a:r>
            <a:r>
              <a:rPr lang="en-IN" b="0" dirty="0">
                <a:solidFill>
                  <a:srgbClr val="000000"/>
                </a:solidFill>
                <a:effectLst/>
                <a:latin typeface="Courier New" panose="02070309020205020404" pitchFamily="49" charset="0"/>
              </a:rPr>
              <a:t> </a:t>
            </a:r>
            <a:r>
              <a:rPr lang="en-IN" b="0" dirty="0" err="1">
                <a:solidFill>
                  <a:srgbClr val="000000"/>
                </a:solidFill>
                <a:effectLst/>
                <a:latin typeface="Courier New" panose="02070309020205020404" pitchFamily="49" charset="0"/>
              </a:rPr>
              <a:t>DecisionTreeClassifier</a:t>
            </a:r>
            <a:endParaRPr lang="en-IN" b="0" dirty="0">
              <a:solidFill>
                <a:srgbClr val="000000"/>
              </a:solidFill>
              <a:effectLst/>
              <a:latin typeface="Courier New" panose="02070309020205020404" pitchFamily="49" charset="0"/>
            </a:endParaRPr>
          </a:p>
          <a:p>
            <a:r>
              <a:rPr lang="en-IN" b="0" dirty="0">
                <a:solidFill>
                  <a:srgbClr val="AF00DB"/>
                </a:solidFill>
                <a:effectLst/>
                <a:latin typeface="Courier New" panose="02070309020205020404" pitchFamily="49" charset="0"/>
              </a:rPr>
              <a:t>from</a:t>
            </a:r>
            <a:r>
              <a:rPr lang="en-IN" b="0" dirty="0">
                <a:solidFill>
                  <a:srgbClr val="000000"/>
                </a:solidFill>
                <a:effectLst/>
                <a:latin typeface="Courier New" panose="02070309020205020404" pitchFamily="49" charset="0"/>
              </a:rPr>
              <a:t> </a:t>
            </a:r>
            <a:r>
              <a:rPr lang="en-IN" b="0" dirty="0" err="1">
                <a:solidFill>
                  <a:srgbClr val="000000"/>
                </a:solidFill>
                <a:effectLst/>
                <a:latin typeface="Courier New" panose="02070309020205020404" pitchFamily="49" charset="0"/>
              </a:rPr>
              <a:t>sklearn.metrics</a:t>
            </a:r>
            <a:r>
              <a:rPr lang="en-IN" b="0" dirty="0">
                <a:solidFill>
                  <a:srgbClr val="000000"/>
                </a:solidFill>
                <a:effectLst/>
                <a:latin typeface="Courier New" panose="02070309020205020404" pitchFamily="49" charset="0"/>
              </a:rPr>
              <a:t> </a:t>
            </a:r>
            <a:r>
              <a:rPr lang="en-IN" b="0" dirty="0">
                <a:solidFill>
                  <a:srgbClr val="AF00DB"/>
                </a:solidFill>
                <a:effectLst/>
                <a:latin typeface="Courier New" panose="02070309020205020404" pitchFamily="49" charset="0"/>
              </a:rPr>
              <a:t>import</a:t>
            </a:r>
            <a:r>
              <a:rPr lang="en-IN" b="0" dirty="0">
                <a:solidFill>
                  <a:srgbClr val="000000"/>
                </a:solidFill>
                <a:effectLst/>
                <a:latin typeface="Courier New" panose="02070309020205020404" pitchFamily="49" charset="0"/>
              </a:rPr>
              <a:t> </a:t>
            </a:r>
            <a:r>
              <a:rPr lang="en-IN" b="0" dirty="0" err="1">
                <a:solidFill>
                  <a:srgbClr val="000000"/>
                </a:solidFill>
                <a:effectLst/>
                <a:latin typeface="Courier New" panose="02070309020205020404" pitchFamily="49" charset="0"/>
              </a:rPr>
              <a:t>accuracy_score</a:t>
            </a:r>
            <a:r>
              <a:rPr lang="en-IN" b="0" dirty="0">
                <a:solidFill>
                  <a:srgbClr val="000000"/>
                </a:solidFill>
                <a:effectLst/>
                <a:latin typeface="Courier New" panose="02070309020205020404" pitchFamily="49" charset="0"/>
              </a:rPr>
              <a:t>, </a:t>
            </a:r>
            <a:r>
              <a:rPr lang="en-IN" b="0" dirty="0" err="1">
                <a:solidFill>
                  <a:srgbClr val="000000"/>
                </a:solidFill>
                <a:effectLst/>
                <a:latin typeface="Courier New" panose="02070309020205020404" pitchFamily="49" charset="0"/>
              </a:rPr>
              <a:t>precision_score</a:t>
            </a:r>
            <a:r>
              <a:rPr lang="en-IN" b="0" dirty="0">
                <a:solidFill>
                  <a:srgbClr val="000000"/>
                </a:solidFill>
                <a:effectLst/>
                <a:latin typeface="Courier New" panose="02070309020205020404" pitchFamily="49" charset="0"/>
              </a:rPr>
              <a:t>, </a:t>
            </a:r>
            <a:r>
              <a:rPr lang="en-IN" b="0" dirty="0" err="1">
                <a:solidFill>
                  <a:srgbClr val="000000"/>
                </a:solidFill>
                <a:effectLst/>
                <a:latin typeface="Courier New" panose="02070309020205020404" pitchFamily="49" charset="0"/>
              </a:rPr>
              <a:t>confusion_matrix</a:t>
            </a:r>
            <a:r>
              <a:rPr lang="en-IN" b="0" dirty="0">
                <a:solidFill>
                  <a:srgbClr val="000000"/>
                </a:solidFill>
                <a:effectLst/>
                <a:latin typeface="Courier New" panose="02070309020205020404" pitchFamily="49" charset="0"/>
              </a:rPr>
              <a:t>, </a:t>
            </a:r>
            <a:r>
              <a:rPr lang="en-IN" b="0" dirty="0" err="1">
                <a:solidFill>
                  <a:srgbClr val="000000"/>
                </a:solidFill>
                <a:effectLst/>
                <a:latin typeface="Courier New" panose="02070309020205020404" pitchFamily="49" charset="0"/>
              </a:rPr>
              <a:t>recall_score</a:t>
            </a:r>
            <a:r>
              <a:rPr lang="en-IN" b="0" dirty="0">
                <a:solidFill>
                  <a:srgbClr val="000000"/>
                </a:solidFill>
                <a:effectLst/>
                <a:latin typeface="Courier New" panose="02070309020205020404" pitchFamily="49" charset="0"/>
              </a:rPr>
              <a:t>, f1_score</a:t>
            </a:r>
          </a:p>
          <a:p>
            <a:endParaRPr lang="en-IN" dirty="0">
              <a:solidFill>
                <a:srgbClr val="000000"/>
              </a:solidFill>
              <a:latin typeface="Courier New" panose="02070309020205020404" pitchFamily="49" charset="0"/>
            </a:endParaRPr>
          </a:p>
          <a:p>
            <a:endParaRPr lang="en-IN" b="0" dirty="0">
              <a:solidFill>
                <a:srgbClr val="000000"/>
              </a:solidFill>
              <a:effectLst/>
              <a:latin typeface="Courier New" panose="02070309020205020404" pitchFamily="49" charset="0"/>
            </a:endParaRPr>
          </a:p>
          <a:p>
            <a:r>
              <a:rPr lang="en-IN" b="0" dirty="0">
                <a:solidFill>
                  <a:srgbClr val="AF00DB"/>
                </a:solidFill>
                <a:effectLst/>
                <a:latin typeface="Courier New" panose="02070309020205020404" pitchFamily="49" charset="0"/>
              </a:rPr>
              <a:t>from</a:t>
            </a:r>
            <a:r>
              <a:rPr lang="en-IN" b="0" dirty="0">
                <a:solidFill>
                  <a:srgbClr val="000000"/>
                </a:solidFill>
                <a:effectLst/>
                <a:latin typeface="Courier New" panose="02070309020205020404" pitchFamily="49" charset="0"/>
              </a:rPr>
              <a:t> </a:t>
            </a:r>
            <a:r>
              <a:rPr lang="en-IN" b="0" dirty="0" err="1">
                <a:solidFill>
                  <a:srgbClr val="000000"/>
                </a:solidFill>
                <a:effectLst/>
                <a:latin typeface="Courier New" panose="02070309020205020404" pitchFamily="49" charset="0"/>
              </a:rPr>
              <a:t>google.colab</a:t>
            </a:r>
            <a:r>
              <a:rPr lang="en-IN" b="0" dirty="0">
                <a:solidFill>
                  <a:srgbClr val="000000"/>
                </a:solidFill>
                <a:effectLst/>
                <a:latin typeface="Courier New" panose="02070309020205020404" pitchFamily="49" charset="0"/>
              </a:rPr>
              <a:t> </a:t>
            </a:r>
            <a:r>
              <a:rPr lang="en-IN" b="0" dirty="0">
                <a:solidFill>
                  <a:srgbClr val="AF00DB"/>
                </a:solidFill>
                <a:effectLst/>
                <a:latin typeface="Courier New" panose="02070309020205020404" pitchFamily="49" charset="0"/>
              </a:rPr>
              <a:t>import</a:t>
            </a:r>
            <a:r>
              <a:rPr lang="en-IN" b="0" dirty="0">
                <a:solidFill>
                  <a:srgbClr val="000000"/>
                </a:solidFill>
                <a:effectLst/>
                <a:latin typeface="Courier New" panose="02070309020205020404" pitchFamily="49" charset="0"/>
              </a:rPr>
              <a:t> drive</a:t>
            </a:r>
          </a:p>
          <a:p>
            <a:r>
              <a:rPr lang="en-IN" b="0" dirty="0" err="1">
                <a:solidFill>
                  <a:srgbClr val="000000"/>
                </a:solidFill>
                <a:effectLst/>
                <a:latin typeface="Courier New" panose="02070309020205020404" pitchFamily="49" charset="0"/>
              </a:rPr>
              <a:t>drive.mount</a:t>
            </a:r>
            <a:r>
              <a:rPr lang="en-IN" b="0" dirty="0">
                <a:solidFill>
                  <a:srgbClr val="000000"/>
                </a:solidFill>
                <a:effectLst/>
                <a:latin typeface="Courier New" panose="02070309020205020404" pitchFamily="49" charset="0"/>
              </a:rPr>
              <a:t>(</a:t>
            </a:r>
            <a:r>
              <a:rPr lang="en-IN" b="0" dirty="0">
                <a:solidFill>
                  <a:srgbClr val="A31515"/>
                </a:solidFill>
                <a:effectLst/>
                <a:latin typeface="Courier New" panose="02070309020205020404" pitchFamily="49" charset="0"/>
              </a:rPr>
              <a:t>'</a:t>
            </a:r>
            <a:r>
              <a:rPr lang="en-IN" b="0" dirty="0" err="1">
                <a:solidFill>
                  <a:srgbClr val="A31515"/>
                </a:solidFill>
                <a:effectLst/>
                <a:latin typeface="Courier New" panose="02070309020205020404" pitchFamily="49" charset="0"/>
              </a:rPr>
              <a:t>gdrive</a:t>
            </a:r>
            <a:r>
              <a:rPr lang="en-IN" b="0" dirty="0">
                <a:solidFill>
                  <a:srgbClr val="A31515"/>
                </a:solidFill>
                <a:effectLst/>
                <a:latin typeface="Courier New" panose="02070309020205020404" pitchFamily="49" charset="0"/>
              </a:rPr>
              <a:t>'</a:t>
            </a:r>
            <a:r>
              <a:rPr lang="en-IN" b="0" dirty="0">
                <a:solidFill>
                  <a:srgbClr val="000000"/>
                </a:solidFill>
                <a:effectLst/>
                <a:latin typeface="Courier New" panose="02070309020205020404" pitchFamily="49" charset="0"/>
              </a:rPr>
              <a:t>)</a:t>
            </a:r>
          </a:p>
          <a:p>
            <a:r>
              <a:rPr lang="en-IN" b="0" dirty="0">
                <a:solidFill>
                  <a:srgbClr val="0000FF"/>
                </a:solidFill>
                <a:effectLst/>
                <a:latin typeface="Courier New" panose="02070309020205020404" pitchFamily="49" charset="0"/>
              </a:rPr>
              <a:t>%cd </a:t>
            </a:r>
            <a:r>
              <a:rPr lang="en-IN" b="0" dirty="0" err="1">
                <a:solidFill>
                  <a:srgbClr val="000000"/>
                </a:solidFill>
                <a:effectLst/>
                <a:latin typeface="Courier New" panose="02070309020205020404" pitchFamily="49" charset="0"/>
              </a:rPr>
              <a:t>gdrive</a:t>
            </a:r>
            <a:endParaRPr lang="en-IN" b="0" dirty="0">
              <a:solidFill>
                <a:srgbClr val="000000"/>
              </a:solidFill>
              <a:effectLst/>
              <a:latin typeface="Courier New" panose="02070309020205020404" pitchFamily="49" charset="0"/>
            </a:endParaRPr>
          </a:p>
          <a:p>
            <a:endParaRPr lang="en-IN" b="0" dirty="0">
              <a:solidFill>
                <a:srgbClr val="000000"/>
              </a:solidFill>
              <a:effectLst/>
              <a:latin typeface="Courier New" panose="02070309020205020404" pitchFamily="49" charset="0"/>
            </a:endParaRPr>
          </a:p>
          <a:p>
            <a:endParaRPr lang="en-IN" dirty="0"/>
          </a:p>
        </p:txBody>
      </p:sp>
      <p:sp>
        <p:nvSpPr>
          <p:cNvPr id="10" name="Text Placeholder 9">
            <a:extLst>
              <a:ext uri="{FF2B5EF4-FFF2-40B4-BE49-F238E27FC236}">
                <a16:creationId xmlns:a16="http://schemas.microsoft.com/office/drawing/2014/main" id="{7909CE17-352C-9902-9173-7998096D263A}"/>
              </a:ext>
            </a:extLst>
          </p:cNvPr>
          <p:cNvSpPr>
            <a:spLocks noGrp="1"/>
          </p:cNvSpPr>
          <p:nvPr>
            <p:ph type="body" idx="1"/>
          </p:nvPr>
        </p:nvSpPr>
        <p:spPr>
          <a:xfrm>
            <a:off x="222893" y="120298"/>
            <a:ext cx="8535988" cy="1098902"/>
          </a:xfrm>
        </p:spPr>
        <p:txBody>
          <a:bodyPr>
            <a:normAutofit/>
          </a:bodyPr>
          <a:lstStyle/>
          <a:p>
            <a:r>
              <a:rPr lang="en-IN" sz="2800" b="1" u="sng" dirty="0">
                <a:solidFill>
                  <a:schemeClr val="bg1"/>
                </a:solidFill>
              </a:rPr>
              <a:t>Implementation:</a:t>
            </a:r>
          </a:p>
        </p:txBody>
      </p:sp>
    </p:spTree>
    <p:extLst>
      <p:ext uri="{BB962C8B-B14F-4D97-AF65-F5344CB8AC3E}">
        <p14:creationId xmlns:p14="http://schemas.microsoft.com/office/powerpoint/2010/main" val="1204239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chemeClr val="bg1"/>
            </a:gs>
            <a:gs pos="100000">
              <a:srgbClr val="00FF99"/>
            </a:gs>
          </a:gsLst>
          <a:lin ang="2700000" scaled="1"/>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2A33E7-B243-E61B-E187-92AB3189C422}"/>
              </a:ext>
            </a:extLst>
          </p:cNvPr>
          <p:cNvSpPr txBox="1"/>
          <p:nvPr/>
        </p:nvSpPr>
        <p:spPr>
          <a:xfrm>
            <a:off x="115888" y="296852"/>
            <a:ext cx="6427551" cy="1754326"/>
          </a:xfrm>
          <a:prstGeom prst="rect">
            <a:avLst/>
          </a:prstGeom>
          <a:noFill/>
        </p:spPr>
        <p:txBody>
          <a:bodyPr wrap="square">
            <a:spAutoFit/>
          </a:bodyPr>
          <a:lstStyle/>
          <a:p>
            <a:r>
              <a:rPr lang="en-IN" b="0" dirty="0">
                <a:solidFill>
                  <a:srgbClr val="6A9955"/>
                </a:solidFill>
                <a:effectLst/>
                <a:latin typeface="Consolas" panose="020B0609020204030204" pitchFamily="49" charset="0"/>
              </a:rPr>
              <a:t># Load the csv file</a:t>
            </a:r>
            <a:endParaRPr lang="en-IN" b="0" dirty="0">
              <a:solidFill>
                <a:srgbClr val="D4D4D4"/>
              </a:solidFill>
              <a:effectLst/>
              <a:latin typeface="Consolas" panose="020B0609020204030204" pitchFamily="49" charset="0"/>
            </a:endParaRPr>
          </a:p>
          <a:p>
            <a:br>
              <a:rPr lang="en-IN" b="0" dirty="0">
                <a:solidFill>
                  <a:srgbClr val="D4D4D4"/>
                </a:solidFill>
                <a:effectLst/>
                <a:latin typeface="Consolas" panose="020B0609020204030204" pitchFamily="49" charset="0"/>
              </a:rPr>
            </a:br>
            <a:r>
              <a:rPr lang="en-IN" b="0" dirty="0" err="1">
                <a:solidFill>
                  <a:srgbClr val="9CDCFE"/>
                </a:solidFill>
                <a:effectLst/>
                <a:latin typeface="Consolas" panose="020B0609020204030204" pitchFamily="49" charset="0"/>
              </a:rPr>
              <a:t>dataframe</a:t>
            </a:r>
            <a:r>
              <a:rPr lang="en-IN" b="0" dirty="0">
                <a:solidFill>
                  <a:srgbClr val="D4D4D4"/>
                </a:solidFill>
                <a:effectLst/>
                <a:latin typeface="Consolas" panose="020B0609020204030204" pitchFamily="49" charset="0"/>
              </a:rPr>
              <a:t> = </a:t>
            </a:r>
            <a:r>
              <a:rPr lang="en-IN" b="0" dirty="0" err="1">
                <a:solidFill>
                  <a:srgbClr val="4EC9B0"/>
                </a:solidFill>
                <a:effectLst/>
                <a:latin typeface="Consolas" panose="020B0609020204030204" pitchFamily="49" charset="0"/>
              </a:rPr>
              <a:t>pd</a:t>
            </a:r>
            <a:r>
              <a:rPr lang="en-IN" b="0" dirty="0" err="1">
                <a:solidFill>
                  <a:srgbClr val="D4D4D4"/>
                </a:solidFill>
                <a:effectLst/>
                <a:latin typeface="Consolas" panose="020B0609020204030204" pitchFamily="49" charset="0"/>
              </a:rPr>
              <a:t>.</a:t>
            </a:r>
            <a:r>
              <a:rPr lang="en-IN" b="0" dirty="0" err="1">
                <a:solidFill>
                  <a:srgbClr val="DCDCAA"/>
                </a:solidFill>
                <a:effectLst/>
                <a:latin typeface="Consolas" panose="020B0609020204030204" pitchFamily="49" charset="0"/>
              </a:rPr>
              <a:t>read_csv</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"My Drive/1.MKR/creditcard.csv"</a:t>
            </a:r>
            <a:r>
              <a:rPr lang="en-IN" b="0" dirty="0">
                <a:solidFill>
                  <a:srgbClr val="D4D4D4"/>
                </a:solidFill>
                <a:effectLst/>
                <a:latin typeface="Consolas" panose="020B0609020204030204" pitchFamily="49" charset="0"/>
              </a:rPr>
              <a:t>)</a:t>
            </a:r>
          </a:p>
          <a:p>
            <a:r>
              <a:rPr lang="en-IN" b="0" dirty="0" err="1">
                <a:solidFill>
                  <a:srgbClr val="9CDCFE"/>
                </a:solidFill>
                <a:effectLst/>
                <a:latin typeface="Consolas" panose="020B0609020204030204" pitchFamily="49" charset="0"/>
              </a:rPr>
              <a:t>dataframe</a:t>
            </a:r>
            <a:r>
              <a:rPr lang="en-IN" b="0" dirty="0" err="1">
                <a:solidFill>
                  <a:srgbClr val="D4D4D4"/>
                </a:solidFill>
                <a:effectLst/>
                <a:latin typeface="Consolas" panose="020B0609020204030204" pitchFamily="49" charset="0"/>
              </a:rPr>
              <a:t>.</a:t>
            </a:r>
            <a:r>
              <a:rPr lang="en-IN" b="0" dirty="0" err="1">
                <a:solidFill>
                  <a:srgbClr val="DCDCAA"/>
                </a:solidFill>
                <a:effectLst/>
                <a:latin typeface="Consolas" panose="020B0609020204030204" pitchFamily="49" charset="0"/>
              </a:rPr>
              <a:t>head</a:t>
            </a:r>
            <a:r>
              <a:rPr lang="en-IN" b="0" dirty="0">
                <a:solidFill>
                  <a:srgbClr val="D4D4D4"/>
                </a:solidFill>
                <a:effectLst/>
                <a:latin typeface="Consolas" panose="020B0609020204030204" pitchFamily="49" charset="0"/>
              </a:rPr>
              <a:t>()</a:t>
            </a:r>
          </a:p>
          <a:p>
            <a:endParaRPr lang="en-IN" b="0" dirty="0">
              <a:solidFill>
                <a:srgbClr val="D4D4D4"/>
              </a:solidFill>
              <a:effectLst/>
              <a:latin typeface="Consolas" panose="020B0609020204030204" pitchFamily="49" charset="0"/>
            </a:endParaRPr>
          </a:p>
        </p:txBody>
      </p:sp>
      <p:pic>
        <p:nvPicPr>
          <p:cNvPr id="13" name="Picture 12">
            <a:extLst>
              <a:ext uri="{FF2B5EF4-FFF2-40B4-BE49-F238E27FC236}">
                <a16:creationId xmlns:a16="http://schemas.microsoft.com/office/drawing/2014/main" id="{C1CCC042-67BE-D551-8213-0BDC8E683797}"/>
              </a:ext>
            </a:extLst>
          </p:cNvPr>
          <p:cNvPicPr>
            <a:picLocks noChangeAspect="1"/>
          </p:cNvPicPr>
          <p:nvPr/>
        </p:nvPicPr>
        <p:blipFill>
          <a:blip r:embed="rId2"/>
          <a:stretch>
            <a:fillRect/>
          </a:stretch>
        </p:blipFill>
        <p:spPr>
          <a:xfrm>
            <a:off x="218946" y="2240177"/>
            <a:ext cx="11754107" cy="2377646"/>
          </a:xfrm>
          <a:prstGeom prst="rect">
            <a:avLst/>
          </a:prstGeom>
        </p:spPr>
      </p:pic>
    </p:spTree>
    <p:extLst>
      <p:ext uri="{BB962C8B-B14F-4D97-AF65-F5344CB8AC3E}">
        <p14:creationId xmlns:p14="http://schemas.microsoft.com/office/powerpoint/2010/main" val="2799309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chemeClr val="bg1"/>
            </a:gs>
            <a:gs pos="100000">
              <a:srgbClr val="00FF99"/>
            </a:gs>
          </a:gsLst>
          <a:lin ang="2700000" scaled="1"/>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2A33E7-B243-E61B-E187-92AB3189C422}"/>
              </a:ext>
            </a:extLst>
          </p:cNvPr>
          <p:cNvSpPr txBox="1"/>
          <p:nvPr/>
        </p:nvSpPr>
        <p:spPr>
          <a:xfrm>
            <a:off x="177529" y="433040"/>
            <a:ext cx="6427551" cy="2862322"/>
          </a:xfrm>
          <a:prstGeom prst="rect">
            <a:avLst/>
          </a:prstGeom>
          <a:noFill/>
        </p:spPr>
        <p:txBody>
          <a:bodyPr wrap="square">
            <a:spAutoFit/>
          </a:bodyPr>
          <a:lstStyle/>
          <a:p>
            <a:r>
              <a:rPr lang="en-IN" b="0" dirty="0" err="1">
                <a:solidFill>
                  <a:srgbClr val="9CDCFE"/>
                </a:solidFill>
                <a:effectLst/>
                <a:latin typeface="Consolas" panose="020B0609020204030204" pitchFamily="49" charset="0"/>
              </a:rPr>
              <a:t>dataframe</a:t>
            </a:r>
            <a:r>
              <a:rPr lang="en-IN" b="0" dirty="0" err="1">
                <a:solidFill>
                  <a:srgbClr val="D4D4D4"/>
                </a:solidFill>
                <a:effectLst/>
                <a:latin typeface="Consolas" panose="020B0609020204030204" pitchFamily="49" charset="0"/>
              </a:rPr>
              <a:t>.</a:t>
            </a:r>
            <a:r>
              <a:rPr lang="en-IN" b="0" dirty="0" err="1">
                <a:solidFill>
                  <a:srgbClr val="DCDCAA"/>
                </a:solidFill>
                <a:effectLst/>
                <a:latin typeface="Consolas" panose="020B0609020204030204" pitchFamily="49" charset="0"/>
              </a:rPr>
              <a:t>isnull</a:t>
            </a:r>
            <a:r>
              <a:rPr lang="en-IN" b="0" dirty="0">
                <a:solidFill>
                  <a:srgbClr val="D4D4D4"/>
                </a:solidFill>
                <a:effectLst/>
                <a:latin typeface="Consolas" panose="020B0609020204030204" pitchFamily="49" charset="0"/>
              </a:rPr>
              <a:t>().</a:t>
            </a:r>
            <a:r>
              <a:rPr lang="en-IN" b="0" dirty="0" err="1">
                <a:solidFill>
                  <a:srgbClr val="9CDCFE"/>
                </a:solidFill>
                <a:effectLst/>
                <a:latin typeface="Consolas" panose="020B0609020204030204" pitchFamily="49" charset="0"/>
              </a:rPr>
              <a:t>values</a:t>
            </a:r>
            <a:r>
              <a:rPr lang="en-IN" b="0" dirty="0" err="1">
                <a:solidFill>
                  <a:srgbClr val="D4D4D4"/>
                </a:solidFill>
                <a:effectLst/>
                <a:latin typeface="Consolas" panose="020B0609020204030204" pitchFamily="49" charset="0"/>
              </a:rPr>
              <a:t>.any</a:t>
            </a:r>
            <a:r>
              <a:rPr lang="en-IN" b="0" dirty="0">
                <a:solidFill>
                  <a:srgbClr val="D4D4D4"/>
                </a:solidFill>
                <a:effectLst/>
                <a:latin typeface="Consolas" panose="020B0609020204030204" pitchFamily="49" charset="0"/>
              </a:rPr>
              <a:t>()</a:t>
            </a:r>
          </a:p>
          <a:p>
            <a:endParaRPr lang="en-IN" dirty="0">
              <a:solidFill>
                <a:srgbClr val="D4D4D4"/>
              </a:solidFill>
              <a:latin typeface="Consolas" panose="020B0609020204030204" pitchFamily="49" charset="0"/>
            </a:endParaRPr>
          </a:p>
          <a:p>
            <a:r>
              <a:rPr lang="en-IN" b="0" u="sng" dirty="0" err="1">
                <a:effectLst/>
                <a:latin typeface="Consolas" panose="020B0609020204030204" pitchFamily="49" charset="0"/>
              </a:rPr>
              <a:t>OutPut</a:t>
            </a:r>
            <a:r>
              <a:rPr lang="en-IN" b="0" u="sng" dirty="0">
                <a:effectLst/>
                <a:latin typeface="Consolas" panose="020B0609020204030204" pitchFamily="49" charset="0"/>
              </a:rPr>
              <a:t>:</a:t>
            </a:r>
          </a:p>
          <a:p>
            <a:r>
              <a:rPr lang="en-IN" dirty="0">
                <a:solidFill>
                  <a:schemeClr val="bg2"/>
                </a:solidFill>
                <a:latin typeface="Consolas" panose="020B0609020204030204" pitchFamily="49" charset="0"/>
              </a:rPr>
              <a:t>False</a:t>
            </a:r>
          </a:p>
          <a:p>
            <a:endParaRPr lang="en-IN" b="0" dirty="0">
              <a:solidFill>
                <a:schemeClr val="bg2"/>
              </a:solidFill>
              <a:effectLst/>
              <a:latin typeface="Consolas" panose="020B0609020204030204" pitchFamily="49" charset="0"/>
            </a:endParaRPr>
          </a:p>
          <a:p>
            <a:endParaRPr lang="en-IN" dirty="0">
              <a:solidFill>
                <a:schemeClr val="bg2"/>
              </a:solidFill>
              <a:latin typeface="Consolas" panose="020B0609020204030204" pitchFamily="49" charset="0"/>
            </a:endParaRPr>
          </a:p>
          <a:p>
            <a:endParaRPr lang="en-IN" b="0" dirty="0">
              <a:solidFill>
                <a:schemeClr val="bg2"/>
              </a:solidFill>
              <a:effectLst/>
              <a:latin typeface="Consolas" panose="020B0609020204030204" pitchFamily="49" charset="0"/>
            </a:endParaRPr>
          </a:p>
          <a:p>
            <a:r>
              <a:rPr lang="en-IN" b="0" dirty="0" err="1">
                <a:solidFill>
                  <a:srgbClr val="9CDCFE"/>
                </a:solidFill>
                <a:effectLst/>
                <a:latin typeface="Consolas" panose="020B0609020204030204" pitchFamily="49" charset="0"/>
              </a:rPr>
              <a:t>dataframe</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"Amount"</a:t>
            </a:r>
            <a:r>
              <a:rPr lang="en-IN" b="0" dirty="0">
                <a:solidFill>
                  <a:srgbClr val="D4D4D4"/>
                </a:solidFill>
                <a:effectLst/>
                <a:latin typeface="Consolas" panose="020B0609020204030204" pitchFamily="49" charset="0"/>
              </a:rPr>
              <a:t>].</a:t>
            </a:r>
            <a:r>
              <a:rPr lang="en-IN" b="0" dirty="0">
                <a:solidFill>
                  <a:srgbClr val="DCDCAA"/>
                </a:solidFill>
                <a:effectLst/>
                <a:latin typeface="Consolas" panose="020B0609020204030204" pitchFamily="49" charset="0"/>
              </a:rPr>
              <a:t>describe</a:t>
            </a:r>
            <a:r>
              <a:rPr lang="en-IN" b="0" dirty="0">
                <a:solidFill>
                  <a:srgbClr val="D4D4D4"/>
                </a:solidFill>
                <a:effectLst/>
                <a:latin typeface="Consolas" panose="020B0609020204030204" pitchFamily="49" charset="0"/>
              </a:rPr>
              <a:t>()</a:t>
            </a:r>
          </a:p>
          <a:p>
            <a:r>
              <a:rPr lang="en-IN" b="0" u="sng" dirty="0" err="1">
                <a:effectLst/>
                <a:latin typeface="Consolas" panose="020B0609020204030204" pitchFamily="49" charset="0"/>
              </a:rPr>
              <a:t>OutPut</a:t>
            </a:r>
            <a:r>
              <a:rPr lang="en-IN" b="0" u="sng" dirty="0">
                <a:effectLst/>
                <a:latin typeface="Consolas" panose="020B0609020204030204" pitchFamily="49" charset="0"/>
              </a:rPr>
              <a:t>:</a:t>
            </a:r>
          </a:p>
          <a:p>
            <a:endParaRPr lang="en-IN" b="0" u="sng" dirty="0">
              <a:solidFill>
                <a:schemeClr val="bg2"/>
              </a:solidFill>
              <a:effectLst/>
              <a:latin typeface="Consolas" panose="020B0609020204030204" pitchFamily="49" charset="0"/>
            </a:endParaRPr>
          </a:p>
        </p:txBody>
      </p:sp>
      <p:pic>
        <p:nvPicPr>
          <p:cNvPr id="6" name="Picture 5">
            <a:extLst>
              <a:ext uri="{FF2B5EF4-FFF2-40B4-BE49-F238E27FC236}">
                <a16:creationId xmlns:a16="http://schemas.microsoft.com/office/drawing/2014/main" id="{C4B889D5-4496-F737-9B01-9E3F374B3744}"/>
              </a:ext>
            </a:extLst>
          </p:cNvPr>
          <p:cNvPicPr>
            <a:picLocks noChangeAspect="1"/>
          </p:cNvPicPr>
          <p:nvPr/>
        </p:nvPicPr>
        <p:blipFill rotWithShape="1">
          <a:blip r:embed="rId2"/>
          <a:srcRect l="3990" t="50000" r="745" b="15832"/>
          <a:stretch/>
        </p:blipFill>
        <p:spPr>
          <a:xfrm>
            <a:off x="486382" y="3429000"/>
            <a:ext cx="11614827" cy="2213043"/>
          </a:xfrm>
          <a:prstGeom prst="rect">
            <a:avLst/>
          </a:prstGeom>
        </p:spPr>
      </p:pic>
    </p:spTree>
    <p:extLst>
      <p:ext uri="{BB962C8B-B14F-4D97-AF65-F5344CB8AC3E}">
        <p14:creationId xmlns:p14="http://schemas.microsoft.com/office/powerpoint/2010/main" val="1070492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chemeClr val="tx1"/>
            </a:gs>
            <a:gs pos="78000">
              <a:schemeClr val="bg1"/>
            </a:gs>
          </a:gsLst>
          <a:lin ang="2700000" scaled="1"/>
          <a:tileRect/>
        </a:gra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7909CE17-352C-9902-9173-7998096D263A}"/>
              </a:ext>
            </a:extLst>
          </p:cNvPr>
          <p:cNvSpPr>
            <a:spLocks noGrp="1"/>
          </p:cNvSpPr>
          <p:nvPr>
            <p:ph type="body" idx="1"/>
          </p:nvPr>
        </p:nvSpPr>
        <p:spPr>
          <a:xfrm>
            <a:off x="222893" y="120298"/>
            <a:ext cx="8535988" cy="1098902"/>
          </a:xfrm>
        </p:spPr>
        <p:txBody>
          <a:bodyPr>
            <a:normAutofit/>
          </a:bodyPr>
          <a:lstStyle/>
          <a:p>
            <a:r>
              <a:rPr lang="en-US" sz="2400" b="0" i="0" dirty="0">
                <a:effectLst/>
                <a:latin typeface="Georgia" panose="02040502050405020303" pitchFamily="18" charset="0"/>
              </a:rPr>
              <a:t>Now, let’s check the number of occurrences of each class label and plot the information using matplotlib.</a:t>
            </a:r>
            <a:endParaRPr lang="en-IN" sz="2800" b="1" u="sng" dirty="0"/>
          </a:p>
        </p:txBody>
      </p:sp>
      <p:sp>
        <p:nvSpPr>
          <p:cNvPr id="3" name="TextBox 2">
            <a:extLst>
              <a:ext uri="{FF2B5EF4-FFF2-40B4-BE49-F238E27FC236}">
                <a16:creationId xmlns:a16="http://schemas.microsoft.com/office/drawing/2014/main" id="{702A33E7-B243-E61B-E187-92AB3189C422}"/>
              </a:ext>
            </a:extLst>
          </p:cNvPr>
          <p:cNvSpPr txBox="1"/>
          <p:nvPr/>
        </p:nvSpPr>
        <p:spPr>
          <a:xfrm>
            <a:off x="303988" y="1454444"/>
            <a:ext cx="9462582" cy="2308324"/>
          </a:xfrm>
          <a:prstGeom prst="rect">
            <a:avLst/>
          </a:prstGeom>
          <a:noFill/>
        </p:spPr>
        <p:txBody>
          <a:bodyPr wrap="square">
            <a:spAutoFit/>
          </a:bodyPr>
          <a:lstStyle/>
          <a:p>
            <a:r>
              <a:rPr lang="en-IN" b="0" dirty="0" err="1">
                <a:solidFill>
                  <a:srgbClr val="9CDCFE"/>
                </a:solidFill>
                <a:effectLst/>
                <a:latin typeface="Consolas" panose="020B0609020204030204" pitchFamily="49" charset="0"/>
              </a:rPr>
              <a:t>non_fraud</a:t>
            </a:r>
            <a:r>
              <a:rPr lang="en-IN" b="0" dirty="0">
                <a:solidFill>
                  <a:srgbClr val="D4D4D4"/>
                </a:solidFill>
                <a:effectLst/>
                <a:latin typeface="Consolas" panose="020B0609020204030204" pitchFamily="49" charset="0"/>
              </a:rPr>
              <a:t> = </a:t>
            </a:r>
            <a:r>
              <a:rPr lang="en-IN" b="0" dirty="0" err="1">
                <a:solidFill>
                  <a:srgbClr val="DCDCAA"/>
                </a:solidFill>
                <a:effectLst/>
                <a:latin typeface="Consolas" panose="020B0609020204030204" pitchFamily="49" charset="0"/>
              </a:rPr>
              <a:t>len</a:t>
            </a:r>
            <a:r>
              <a:rPr lang="en-IN" b="0" dirty="0">
                <a:solidFill>
                  <a:srgbClr val="D4D4D4"/>
                </a:solidFill>
                <a:effectLst/>
                <a:latin typeface="Consolas" panose="020B0609020204030204" pitchFamily="49" charset="0"/>
              </a:rPr>
              <a:t>(</a:t>
            </a:r>
            <a:r>
              <a:rPr lang="en-IN" b="0" dirty="0" err="1">
                <a:solidFill>
                  <a:srgbClr val="9CDCFE"/>
                </a:solidFill>
                <a:effectLst/>
                <a:latin typeface="Consolas" panose="020B0609020204030204" pitchFamily="49" charset="0"/>
              </a:rPr>
              <a:t>dataframe</a:t>
            </a:r>
            <a:r>
              <a:rPr lang="en-IN" b="0" dirty="0">
                <a:solidFill>
                  <a:srgbClr val="D4D4D4"/>
                </a:solidFill>
                <a:effectLst/>
                <a:latin typeface="Consolas" panose="020B0609020204030204" pitchFamily="49" charset="0"/>
              </a:rPr>
              <a:t>[</a:t>
            </a:r>
            <a:r>
              <a:rPr lang="en-IN" b="0" dirty="0" err="1">
                <a:solidFill>
                  <a:srgbClr val="9CDCFE"/>
                </a:solidFill>
                <a:effectLst/>
                <a:latin typeface="Consolas" panose="020B0609020204030204" pitchFamily="49" charset="0"/>
              </a:rPr>
              <a:t>dataframe</a:t>
            </a:r>
            <a:r>
              <a:rPr lang="en-IN" b="0" dirty="0" err="1">
                <a:solidFill>
                  <a:srgbClr val="D4D4D4"/>
                </a:solidFill>
                <a:effectLst/>
                <a:latin typeface="Consolas" panose="020B0609020204030204" pitchFamily="49" charset="0"/>
              </a:rPr>
              <a:t>.Class</a:t>
            </a:r>
            <a:r>
              <a:rPr lang="en-IN" b="0" dirty="0">
                <a:solidFill>
                  <a:srgbClr val="D4D4D4"/>
                </a:solidFill>
                <a:effectLst/>
                <a:latin typeface="Consolas" panose="020B0609020204030204" pitchFamily="49" charset="0"/>
              </a:rPr>
              <a:t> == </a:t>
            </a:r>
            <a:r>
              <a:rPr lang="en-IN" b="0" dirty="0">
                <a:solidFill>
                  <a:srgbClr val="B5CEA8"/>
                </a:solidFill>
                <a:effectLst/>
                <a:latin typeface="Consolas" panose="020B0609020204030204" pitchFamily="49" charset="0"/>
              </a:rPr>
              <a:t>0</a:t>
            </a:r>
            <a:r>
              <a:rPr lang="en-IN" b="0" dirty="0">
                <a:solidFill>
                  <a:srgbClr val="D4D4D4"/>
                </a:solidFill>
                <a:effectLst/>
                <a:latin typeface="Consolas" panose="020B0609020204030204" pitchFamily="49" charset="0"/>
              </a:rPr>
              <a:t>])</a:t>
            </a:r>
          </a:p>
          <a:p>
            <a:r>
              <a:rPr lang="en-IN" b="0" dirty="0">
                <a:solidFill>
                  <a:srgbClr val="9CDCFE"/>
                </a:solidFill>
                <a:effectLst/>
                <a:latin typeface="Consolas" panose="020B0609020204030204" pitchFamily="49" charset="0"/>
              </a:rPr>
              <a:t>fraud</a:t>
            </a:r>
            <a:r>
              <a:rPr lang="en-IN" b="0" dirty="0">
                <a:solidFill>
                  <a:srgbClr val="D4D4D4"/>
                </a:solidFill>
                <a:effectLst/>
                <a:latin typeface="Consolas" panose="020B0609020204030204" pitchFamily="49" charset="0"/>
              </a:rPr>
              <a:t> = </a:t>
            </a:r>
            <a:r>
              <a:rPr lang="en-IN" b="0" dirty="0" err="1">
                <a:solidFill>
                  <a:srgbClr val="DCDCAA"/>
                </a:solidFill>
                <a:effectLst/>
                <a:latin typeface="Consolas" panose="020B0609020204030204" pitchFamily="49" charset="0"/>
              </a:rPr>
              <a:t>len</a:t>
            </a:r>
            <a:r>
              <a:rPr lang="en-IN" b="0" dirty="0">
                <a:solidFill>
                  <a:srgbClr val="D4D4D4"/>
                </a:solidFill>
                <a:effectLst/>
                <a:latin typeface="Consolas" panose="020B0609020204030204" pitchFamily="49" charset="0"/>
              </a:rPr>
              <a:t>(</a:t>
            </a:r>
            <a:r>
              <a:rPr lang="en-IN" b="0" dirty="0" err="1">
                <a:solidFill>
                  <a:srgbClr val="9CDCFE"/>
                </a:solidFill>
                <a:effectLst/>
                <a:latin typeface="Consolas" panose="020B0609020204030204" pitchFamily="49" charset="0"/>
              </a:rPr>
              <a:t>dataframe</a:t>
            </a:r>
            <a:r>
              <a:rPr lang="en-IN" b="0" dirty="0">
                <a:solidFill>
                  <a:srgbClr val="D4D4D4"/>
                </a:solidFill>
                <a:effectLst/>
                <a:latin typeface="Consolas" panose="020B0609020204030204" pitchFamily="49" charset="0"/>
              </a:rPr>
              <a:t>[</a:t>
            </a:r>
            <a:r>
              <a:rPr lang="en-IN" b="0" dirty="0" err="1">
                <a:solidFill>
                  <a:srgbClr val="9CDCFE"/>
                </a:solidFill>
                <a:effectLst/>
                <a:latin typeface="Consolas" panose="020B0609020204030204" pitchFamily="49" charset="0"/>
              </a:rPr>
              <a:t>dataframe</a:t>
            </a:r>
            <a:r>
              <a:rPr lang="en-IN" b="0" dirty="0" err="1">
                <a:solidFill>
                  <a:srgbClr val="D4D4D4"/>
                </a:solidFill>
                <a:effectLst/>
                <a:latin typeface="Consolas" panose="020B0609020204030204" pitchFamily="49" charset="0"/>
              </a:rPr>
              <a:t>.Class</a:t>
            </a:r>
            <a:r>
              <a:rPr lang="en-IN" b="0" dirty="0">
                <a:solidFill>
                  <a:srgbClr val="D4D4D4"/>
                </a:solidFill>
                <a:effectLst/>
                <a:latin typeface="Consolas" panose="020B0609020204030204" pitchFamily="49" charset="0"/>
              </a:rPr>
              <a:t> == </a:t>
            </a:r>
            <a:r>
              <a:rPr lang="en-IN" b="0" dirty="0">
                <a:solidFill>
                  <a:srgbClr val="B5CEA8"/>
                </a:solidFill>
                <a:effectLst/>
                <a:latin typeface="Consolas" panose="020B0609020204030204" pitchFamily="49" charset="0"/>
              </a:rPr>
              <a:t>1</a:t>
            </a:r>
            <a:r>
              <a:rPr lang="en-IN" b="0" dirty="0">
                <a:solidFill>
                  <a:srgbClr val="D4D4D4"/>
                </a:solidFill>
                <a:effectLst/>
                <a:latin typeface="Consolas" panose="020B0609020204030204" pitchFamily="49" charset="0"/>
              </a:rPr>
              <a:t>])</a:t>
            </a:r>
          </a:p>
          <a:p>
            <a:r>
              <a:rPr lang="en-IN" b="0" dirty="0" err="1">
                <a:solidFill>
                  <a:srgbClr val="9CDCFE"/>
                </a:solidFill>
                <a:effectLst/>
                <a:latin typeface="Consolas" panose="020B0609020204030204" pitchFamily="49" charset="0"/>
              </a:rPr>
              <a:t>fraud_percent</a:t>
            </a:r>
            <a:r>
              <a:rPr lang="en-IN" b="0" dirty="0">
                <a:solidFill>
                  <a:srgbClr val="D4D4D4"/>
                </a:solidFill>
                <a:effectLst/>
                <a:latin typeface="Consolas" panose="020B0609020204030204" pitchFamily="49" charset="0"/>
              </a:rPr>
              <a:t> = (</a:t>
            </a:r>
            <a:r>
              <a:rPr lang="en-IN" b="0" dirty="0">
                <a:solidFill>
                  <a:srgbClr val="9CDCFE"/>
                </a:solidFill>
                <a:effectLst/>
                <a:latin typeface="Consolas" panose="020B0609020204030204" pitchFamily="49" charset="0"/>
              </a:rPr>
              <a:t>fraud</a:t>
            </a:r>
            <a:r>
              <a:rPr lang="en-IN" b="0" dirty="0">
                <a:solidFill>
                  <a:srgbClr val="D4D4D4"/>
                </a:solidFill>
                <a:effectLst/>
                <a:latin typeface="Consolas" panose="020B0609020204030204" pitchFamily="49" charset="0"/>
              </a:rPr>
              <a:t> / (</a:t>
            </a:r>
            <a:r>
              <a:rPr lang="en-IN" b="0" dirty="0">
                <a:solidFill>
                  <a:srgbClr val="9CDCFE"/>
                </a:solidFill>
                <a:effectLst/>
                <a:latin typeface="Consolas" panose="020B0609020204030204" pitchFamily="49" charset="0"/>
              </a:rPr>
              <a:t>fraud</a:t>
            </a:r>
            <a:r>
              <a:rPr lang="en-IN" b="0" dirty="0">
                <a:solidFill>
                  <a:srgbClr val="D4D4D4"/>
                </a:solidFill>
                <a:effectLst/>
                <a:latin typeface="Consolas" panose="020B0609020204030204" pitchFamily="49" charset="0"/>
              </a:rPr>
              <a:t> + </a:t>
            </a:r>
            <a:r>
              <a:rPr lang="en-IN" b="0" dirty="0" err="1">
                <a:solidFill>
                  <a:srgbClr val="9CDCFE"/>
                </a:solidFill>
                <a:effectLst/>
                <a:latin typeface="Consolas" panose="020B0609020204030204" pitchFamily="49" charset="0"/>
              </a:rPr>
              <a:t>non_fraud</a:t>
            </a:r>
            <a:r>
              <a:rPr lang="en-IN" b="0" dirty="0">
                <a:solidFill>
                  <a:srgbClr val="D4D4D4"/>
                </a:solidFill>
                <a:effectLst/>
                <a:latin typeface="Consolas" panose="020B0609020204030204" pitchFamily="49" charset="0"/>
              </a:rPr>
              <a:t>)) * </a:t>
            </a:r>
            <a:r>
              <a:rPr lang="en-IN" b="0" dirty="0">
                <a:solidFill>
                  <a:srgbClr val="B5CEA8"/>
                </a:solidFill>
                <a:effectLst/>
                <a:latin typeface="Consolas" panose="020B0609020204030204" pitchFamily="49" charset="0"/>
              </a:rPr>
              <a:t>100</a:t>
            </a:r>
            <a:endParaRPr lang="en-IN" b="0" dirty="0">
              <a:solidFill>
                <a:srgbClr val="D4D4D4"/>
              </a:solidFill>
              <a:effectLst/>
              <a:latin typeface="Consolas" panose="020B0609020204030204" pitchFamily="49" charset="0"/>
            </a:endParaRPr>
          </a:p>
          <a:p>
            <a:br>
              <a:rPr lang="en-IN" b="0" dirty="0">
                <a:solidFill>
                  <a:srgbClr val="D4D4D4"/>
                </a:solidFill>
                <a:effectLst/>
                <a:latin typeface="Consolas" panose="020B0609020204030204" pitchFamily="49" charset="0"/>
              </a:rPr>
            </a:br>
            <a:r>
              <a:rPr lang="en-IN" b="0" dirty="0">
                <a:solidFill>
                  <a:srgbClr val="DCDCAA"/>
                </a:solidFill>
                <a:effectLst/>
                <a:latin typeface="Consolas" panose="020B0609020204030204" pitchFamily="49" charset="0"/>
              </a:rPr>
              <a:t>print</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"Number of Genuine transactions: "</a:t>
            </a:r>
            <a:r>
              <a:rPr lang="en-IN" b="0" dirty="0">
                <a:solidFill>
                  <a:srgbClr val="D4D4D4"/>
                </a:solidFill>
                <a:effectLst/>
                <a:latin typeface="Consolas" panose="020B0609020204030204" pitchFamily="49" charset="0"/>
              </a:rPr>
              <a:t>, </a:t>
            </a:r>
            <a:r>
              <a:rPr lang="en-IN" b="0" dirty="0" err="1">
                <a:solidFill>
                  <a:srgbClr val="9CDCFE"/>
                </a:solidFill>
                <a:effectLst/>
                <a:latin typeface="Consolas" panose="020B0609020204030204" pitchFamily="49" charset="0"/>
              </a:rPr>
              <a:t>non_fraud</a:t>
            </a:r>
            <a:r>
              <a:rPr lang="en-IN" b="0" dirty="0">
                <a:solidFill>
                  <a:srgbClr val="D4D4D4"/>
                </a:solidFill>
                <a:effectLst/>
                <a:latin typeface="Consolas" panose="020B0609020204030204" pitchFamily="49" charset="0"/>
              </a:rPr>
              <a:t>)</a:t>
            </a:r>
          </a:p>
          <a:p>
            <a:r>
              <a:rPr lang="en-IN" b="0" dirty="0">
                <a:solidFill>
                  <a:srgbClr val="DCDCAA"/>
                </a:solidFill>
                <a:effectLst/>
                <a:latin typeface="Consolas" panose="020B0609020204030204" pitchFamily="49" charset="0"/>
              </a:rPr>
              <a:t>print</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"Number of Fraud transactions: "</a:t>
            </a:r>
            <a:r>
              <a:rPr lang="en-IN" b="0" dirty="0">
                <a:solidFill>
                  <a:srgbClr val="D4D4D4"/>
                </a:solidFill>
                <a:effectLst/>
                <a:latin typeface="Consolas" panose="020B0609020204030204" pitchFamily="49" charset="0"/>
              </a:rPr>
              <a:t>, </a:t>
            </a:r>
            <a:r>
              <a:rPr lang="en-IN" b="0" dirty="0">
                <a:solidFill>
                  <a:srgbClr val="9CDCFE"/>
                </a:solidFill>
                <a:effectLst/>
                <a:latin typeface="Consolas" panose="020B0609020204030204" pitchFamily="49" charset="0"/>
              </a:rPr>
              <a:t>fraud</a:t>
            </a:r>
            <a:r>
              <a:rPr lang="en-IN" b="0" dirty="0">
                <a:solidFill>
                  <a:srgbClr val="D4D4D4"/>
                </a:solidFill>
                <a:effectLst/>
                <a:latin typeface="Consolas" panose="020B0609020204030204" pitchFamily="49" charset="0"/>
              </a:rPr>
              <a:t>)</a:t>
            </a:r>
          </a:p>
          <a:p>
            <a:r>
              <a:rPr lang="en-IN" b="0" dirty="0">
                <a:solidFill>
                  <a:srgbClr val="DCDCAA"/>
                </a:solidFill>
                <a:effectLst/>
                <a:latin typeface="Consolas" panose="020B0609020204030204" pitchFamily="49" charset="0"/>
              </a:rPr>
              <a:t>print</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"Percentage of Fraud transactions: </a:t>
            </a:r>
            <a:r>
              <a:rPr lang="en-IN" b="0" dirty="0">
                <a:solidFill>
                  <a:srgbClr val="569CD6"/>
                </a:solidFill>
                <a:effectLst/>
                <a:latin typeface="Consolas" panose="020B0609020204030204" pitchFamily="49" charset="0"/>
              </a:rPr>
              <a:t>{:.4f}</a:t>
            </a:r>
            <a:r>
              <a:rPr lang="en-IN" b="0" dirty="0">
                <a:solidFill>
                  <a:srgbClr val="CE9178"/>
                </a:solidFill>
                <a:effectLst/>
                <a:latin typeface="Consolas" panose="020B0609020204030204" pitchFamily="49" charset="0"/>
              </a:rPr>
              <a:t>"</a:t>
            </a:r>
            <a:r>
              <a:rPr lang="en-IN" b="0" dirty="0">
                <a:solidFill>
                  <a:srgbClr val="D4D4D4"/>
                </a:solidFill>
                <a:effectLst/>
                <a:latin typeface="Consolas" panose="020B0609020204030204" pitchFamily="49" charset="0"/>
              </a:rPr>
              <a:t>.</a:t>
            </a:r>
            <a:r>
              <a:rPr lang="en-IN" b="0" dirty="0">
                <a:solidFill>
                  <a:srgbClr val="DCDCAA"/>
                </a:solidFill>
                <a:effectLst/>
                <a:latin typeface="Consolas" panose="020B0609020204030204" pitchFamily="49" charset="0"/>
              </a:rPr>
              <a:t>format</a:t>
            </a:r>
            <a:r>
              <a:rPr lang="en-IN" b="0" dirty="0">
                <a:solidFill>
                  <a:srgbClr val="D4D4D4"/>
                </a:solidFill>
                <a:effectLst/>
                <a:latin typeface="Consolas" panose="020B0609020204030204" pitchFamily="49" charset="0"/>
              </a:rPr>
              <a:t>(</a:t>
            </a:r>
            <a:r>
              <a:rPr lang="en-IN" b="0" dirty="0" err="1">
                <a:solidFill>
                  <a:srgbClr val="9CDCFE"/>
                </a:solidFill>
                <a:effectLst/>
                <a:latin typeface="Consolas" panose="020B0609020204030204" pitchFamily="49" charset="0"/>
              </a:rPr>
              <a:t>fraud_percent</a:t>
            </a:r>
            <a:r>
              <a:rPr lang="en-IN" b="0" dirty="0">
                <a:solidFill>
                  <a:srgbClr val="D4D4D4"/>
                </a:solidFill>
                <a:effectLst/>
                <a:latin typeface="Consolas" panose="020B0609020204030204" pitchFamily="49" charset="0"/>
              </a:rPr>
              <a:t>))</a:t>
            </a:r>
          </a:p>
          <a:p>
            <a:endParaRPr lang="en-IN" b="0" dirty="0">
              <a:solidFill>
                <a:srgbClr val="D4D4D4"/>
              </a:solidFill>
              <a:effectLst/>
              <a:latin typeface="Consolas" panose="020B0609020204030204" pitchFamily="49" charset="0"/>
            </a:endParaRPr>
          </a:p>
        </p:txBody>
      </p:sp>
      <p:pic>
        <p:nvPicPr>
          <p:cNvPr id="4" name="Picture 3">
            <a:extLst>
              <a:ext uri="{FF2B5EF4-FFF2-40B4-BE49-F238E27FC236}">
                <a16:creationId xmlns:a16="http://schemas.microsoft.com/office/drawing/2014/main" id="{6ACE1037-6DEA-C026-34C4-20DCF74DA218}"/>
              </a:ext>
            </a:extLst>
          </p:cNvPr>
          <p:cNvPicPr>
            <a:picLocks noChangeAspect="1"/>
          </p:cNvPicPr>
          <p:nvPr/>
        </p:nvPicPr>
        <p:blipFill rotWithShape="1">
          <a:blip r:embed="rId2">
            <a:extLst>
              <a:ext uri="{28A0092B-C50C-407E-A947-70E740481C1C}">
                <a14:useLocalDpi xmlns:a14="http://schemas.microsoft.com/office/drawing/2010/main" val="0"/>
              </a:ext>
            </a:extLst>
          </a:blip>
          <a:srcRect l="3670" t="58518" r="1941" b="27547"/>
          <a:stretch/>
        </p:blipFill>
        <p:spPr>
          <a:xfrm>
            <a:off x="447472" y="3980722"/>
            <a:ext cx="11507822" cy="902564"/>
          </a:xfrm>
          <a:prstGeom prst="rect">
            <a:avLst/>
          </a:prstGeom>
        </p:spPr>
      </p:pic>
    </p:spTree>
    <p:extLst>
      <p:ext uri="{BB962C8B-B14F-4D97-AF65-F5344CB8AC3E}">
        <p14:creationId xmlns:p14="http://schemas.microsoft.com/office/powerpoint/2010/main" val="2986326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chemeClr val="bg1"/>
            </a:gs>
            <a:gs pos="100000">
              <a:srgbClr val="00FF99"/>
            </a:gs>
          </a:gsLst>
          <a:lin ang="2700000" scaled="1"/>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2A33E7-B243-E61B-E187-92AB3189C422}"/>
              </a:ext>
            </a:extLst>
          </p:cNvPr>
          <p:cNvSpPr txBox="1"/>
          <p:nvPr/>
        </p:nvSpPr>
        <p:spPr>
          <a:xfrm>
            <a:off x="132101" y="287124"/>
            <a:ext cx="11959380" cy="2862322"/>
          </a:xfrm>
          <a:prstGeom prst="rect">
            <a:avLst/>
          </a:prstGeom>
          <a:noFill/>
        </p:spPr>
        <p:txBody>
          <a:bodyPr wrap="square">
            <a:spAutoFit/>
          </a:bodyPr>
          <a:lstStyle/>
          <a:p>
            <a:r>
              <a:rPr lang="en-IN" dirty="0">
                <a:solidFill>
                  <a:srgbClr val="00B050"/>
                </a:solidFill>
                <a:latin typeface="Consolas" panose="020B0609020204030204" pitchFamily="49" charset="0"/>
              </a:rPr>
              <a:t>#</a:t>
            </a:r>
            <a:r>
              <a:rPr lang="en-IN" b="0" dirty="0">
                <a:solidFill>
                  <a:srgbClr val="6A9955"/>
                </a:solidFill>
                <a:effectLst/>
                <a:latin typeface="Consolas" panose="020B0609020204030204" pitchFamily="49" charset="0"/>
              </a:rPr>
              <a:t>Visualize the "Labels" column in our dataset</a:t>
            </a:r>
            <a:endParaRPr lang="en-IN" b="0" dirty="0">
              <a:solidFill>
                <a:srgbClr val="D4D4D4"/>
              </a:solidFill>
              <a:effectLst/>
              <a:latin typeface="Consolas" panose="020B0609020204030204" pitchFamily="49" charset="0"/>
            </a:endParaRPr>
          </a:p>
          <a:p>
            <a:br>
              <a:rPr lang="en-IN" b="0" dirty="0">
                <a:solidFill>
                  <a:srgbClr val="D4D4D4"/>
                </a:solidFill>
                <a:effectLst/>
                <a:latin typeface="Consolas" panose="020B0609020204030204" pitchFamily="49" charset="0"/>
              </a:rPr>
            </a:br>
            <a:r>
              <a:rPr lang="en-IN" b="0" dirty="0">
                <a:solidFill>
                  <a:srgbClr val="9CDCFE"/>
                </a:solidFill>
                <a:effectLst/>
                <a:latin typeface="Consolas" panose="020B0609020204030204" pitchFamily="49" charset="0"/>
              </a:rPr>
              <a:t>labels</a:t>
            </a:r>
            <a:r>
              <a:rPr lang="en-IN" b="0" dirty="0">
                <a:solidFill>
                  <a:srgbClr val="D4D4D4"/>
                </a:solidFill>
                <a:effectLst/>
                <a:latin typeface="Consolas" panose="020B0609020204030204" pitchFamily="49" charset="0"/>
              </a:rPr>
              <a:t> = [</a:t>
            </a:r>
            <a:r>
              <a:rPr lang="en-IN" b="0" dirty="0">
                <a:solidFill>
                  <a:srgbClr val="CE9178"/>
                </a:solidFill>
                <a:effectLst/>
                <a:latin typeface="Consolas" panose="020B0609020204030204" pitchFamily="49" charset="0"/>
              </a:rPr>
              <a:t>"Genuine"</a:t>
            </a:r>
            <a:r>
              <a:rPr lang="en-IN" b="0" dirty="0">
                <a:solidFill>
                  <a:srgbClr val="D4D4D4"/>
                </a:solidFill>
                <a:effectLst/>
                <a:latin typeface="Consolas" panose="020B0609020204030204" pitchFamily="49" charset="0"/>
              </a:rPr>
              <a:t>, </a:t>
            </a:r>
            <a:r>
              <a:rPr lang="en-IN" b="0" dirty="0">
                <a:solidFill>
                  <a:srgbClr val="CE9178"/>
                </a:solidFill>
                <a:effectLst/>
                <a:latin typeface="Consolas" panose="020B0609020204030204" pitchFamily="49" charset="0"/>
              </a:rPr>
              <a:t>"Fraud"</a:t>
            </a:r>
            <a:r>
              <a:rPr lang="en-IN" b="0" dirty="0">
                <a:solidFill>
                  <a:srgbClr val="D4D4D4"/>
                </a:solidFill>
                <a:effectLst/>
                <a:latin typeface="Consolas" panose="020B0609020204030204" pitchFamily="49" charset="0"/>
              </a:rPr>
              <a:t>]</a:t>
            </a:r>
          </a:p>
          <a:p>
            <a:r>
              <a:rPr lang="en-IN" b="0" dirty="0" err="1">
                <a:solidFill>
                  <a:srgbClr val="9CDCFE"/>
                </a:solidFill>
                <a:effectLst/>
                <a:latin typeface="Consolas" panose="020B0609020204030204" pitchFamily="49" charset="0"/>
              </a:rPr>
              <a:t>count_classes</a:t>
            </a:r>
            <a:r>
              <a:rPr lang="en-IN" b="0" dirty="0">
                <a:solidFill>
                  <a:srgbClr val="D4D4D4"/>
                </a:solidFill>
                <a:effectLst/>
                <a:latin typeface="Consolas" panose="020B0609020204030204" pitchFamily="49" charset="0"/>
              </a:rPr>
              <a:t> = </a:t>
            </a:r>
            <a:r>
              <a:rPr lang="en-IN" b="0" dirty="0" err="1">
                <a:solidFill>
                  <a:srgbClr val="9CDCFE"/>
                </a:solidFill>
                <a:effectLst/>
                <a:latin typeface="Consolas" panose="020B0609020204030204" pitchFamily="49" charset="0"/>
              </a:rPr>
              <a:t>dataframe</a:t>
            </a:r>
            <a:r>
              <a:rPr lang="en-IN" b="0" dirty="0" err="1">
                <a:solidFill>
                  <a:srgbClr val="D4D4D4"/>
                </a:solidFill>
                <a:effectLst/>
                <a:latin typeface="Consolas" panose="020B0609020204030204" pitchFamily="49" charset="0"/>
              </a:rPr>
              <a:t>.</a:t>
            </a:r>
            <a:r>
              <a:rPr lang="en-IN" b="0" dirty="0" err="1">
                <a:solidFill>
                  <a:srgbClr val="DCDCAA"/>
                </a:solidFill>
                <a:effectLst/>
                <a:latin typeface="Consolas" panose="020B0609020204030204" pitchFamily="49" charset="0"/>
              </a:rPr>
              <a:t>value_counts</a:t>
            </a:r>
            <a:r>
              <a:rPr lang="en-IN" b="0" dirty="0">
                <a:solidFill>
                  <a:srgbClr val="D4D4D4"/>
                </a:solidFill>
                <a:effectLst/>
                <a:latin typeface="Consolas" panose="020B0609020204030204" pitchFamily="49" charset="0"/>
              </a:rPr>
              <a:t>(</a:t>
            </a:r>
            <a:r>
              <a:rPr lang="en-IN" b="0" dirty="0" err="1">
                <a:solidFill>
                  <a:srgbClr val="9CDCFE"/>
                </a:solidFill>
                <a:effectLst/>
                <a:latin typeface="Consolas" panose="020B0609020204030204" pitchFamily="49" charset="0"/>
              </a:rPr>
              <a:t>dataframe</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'Class'</a:t>
            </a:r>
            <a:r>
              <a:rPr lang="en-IN" b="0" dirty="0">
                <a:solidFill>
                  <a:srgbClr val="D4D4D4"/>
                </a:solidFill>
                <a:effectLst/>
                <a:latin typeface="Consolas" panose="020B0609020204030204" pitchFamily="49" charset="0"/>
              </a:rPr>
              <a:t>], </a:t>
            </a:r>
            <a:r>
              <a:rPr lang="en-IN" b="0" dirty="0">
                <a:solidFill>
                  <a:srgbClr val="9CDCFE"/>
                </a:solidFill>
                <a:effectLst/>
                <a:latin typeface="Consolas" panose="020B0609020204030204" pitchFamily="49" charset="0"/>
              </a:rPr>
              <a:t>sort</a:t>
            </a:r>
            <a:r>
              <a:rPr lang="en-IN" b="0" dirty="0">
                <a:solidFill>
                  <a:srgbClr val="D4D4D4"/>
                </a:solidFill>
                <a:effectLst/>
                <a:latin typeface="Consolas" panose="020B0609020204030204" pitchFamily="49" charset="0"/>
              </a:rPr>
              <a:t>= </a:t>
            </a:r>
            <a:r>
              <a:rPr lang="en-IN" b="0" dirty="0">
                <a:solidFill>
                  <a:srgbClr val="569CD6"/>
                </a:solidFill>
                <a:effectLst/>
                <a:latin typeface="Consolas" panose="020B0609020204030204" pitchFamily="49" charset="0"/>
              </a:rPr>
              <a:t>True</a:t>
            </a:r>
            <a:r>
              <a:rPr lang="en-IN" b="0" dirty="0">
                <a:solidFill>
                  <a:srgbClr val="D4D4D4"/>
                </a:solidFill>
                <a:effectLst/>
                <a:latin typeface="Consolas" panose="020B0609020204030204" pitchFamily="49" charset="0"/>
              </a:rPr>
              <a:t>)</a:t>
            </a:r>
          </a:p>
          <a:p>
            <a:r>
              <a:rPr lang="en-IN" b="0" dirty="0" err="1">
                <a:solidFill>
                  <a:srgbClr val="9CDCFE"/>
                </a:solidFill>
                <a:effectLst/>
                <a:latin typeface="Consolas" panose="020B0609020204030204" pitchFamily="49" charset="0"/>
              </a:rPr>
              <a:t>count_classes</a:t>
            </a:r>
            <a:r>
              <a:rPr lang="en-IN" b="0" dirty="0" err="1">
                <a:solidFill>
                  <a:srgbClr val="D4D4D4"/>
                </a:solidFill>
                <a:effectLst/>
                <a:latin typeface="Consolas" panose="020B0609020204030204" pitchFamily="49" charset="0"/>
              </a:rPr>
              <a:t>.</a:t>
            </a:r>
            <a:r>
              <a:rPr lang="en-IN" b="0" dirty="0" err="1">
                <a:solidFill>
                  <a:srgbClr val="9CDCFE"/>
                </a:solidFill>
                <a:effectLst/>
                <a:latin typeface="Consolas" panose="020B0609020204030204" pitchFamily="49" charset="0"/>
              </a:rPr>
              <a:t>plot</a:t>
            </a:r>
            <a:r>
              <a:rPr lang="en-IN" b="0" dirty="0">
                <a:solidFill>
                  <a:srgbClr val="D4D4D4"/>
                </a:solidFill>
                <a:effectLst/>
                <a:latin typeface="Consolas" panose="020B0609020204030204" pitchFamily="49" charset="0"/>
              </a:rPr>
              <a:t>(</a:t>
            </a:r>
            <a:r>
              <a:rPr lang="en-IN" b="0" dirty="0">
                <a:solidFill>
                  <a:srgbClr val="9CDCFE"/>
                </a:solidFill>
                <a:effectLst/>
                <a:latin typeface="Consolas" panose="020B0609020204030204" pitchFamily="49" charset="0"/>
              </a:rPr>
              <a:t>kind</a:t>
            </a:r>
            <a:r>
              <a:rPr lang="en-IN" b="0" dirty="0">
                <a:solidFill>
                  <a:srgbClr val="D4D4D4"/>
                </a:solidFill>
                <a:effectLst/>
                <a:latin typeface="Consolas" panose="020B0609020204030204" pitchFamily="49" charset="0"/>
              </a:rPr>
              <a:t> = </a:t>
            </a:r>
            <a:r>
              <a:rPr lang="en-IN" b="0" dirty="0">
                <a:solidFill>
                  <a:srgbClr val="CE9178"/>
                </a:solidFill>
                <a:effectLst/>
                <a:latin typeface="Consolas" panose="020B0609020204030204" pitchFamily="49" charset="0"/>
              </a:rPr>
              <a:t>"bar"</a:t>
            </a:r>
            <a:r>
              <a:rPr lang="en-IN" b="0" dirty="0">
                <a:solidFill>
                  <a:srgbClr val="D4D4D4"/>
                </a:solidFill>
                <a:effectLst/>
                <a:latin typeface="Consolas" panose="020B0609020204030204" pitchFamily="49" charset="0"/>
              </a:rPr>
              <a:t>, </a:t>
            </a:r>
            <a:r>
              <a:rPr lang="en-IN" b="0" dirty="0">
                <a:solidFill>
                  <a:srgbClr val="9CDCFE"/>
                </a:solidFill>
                <a:effectLst/>
                <a:latin typeface="Consolas" panose="020B0609020204030204" pitchFamily="49" charset="0"/>
              </a:rPr>
              <a:t>rot</a:t>
            </a:r>
            <a:r>
              <a:rPr lang="en-IN" b="0" dirty="0">
                <a:solidFill>
                  <a:srgbClr val="D4D4D4"/>
                </a:solidFill>
                <a:effectLst/>
                <a:latin typeface="Consolas" panose="020B0609020204030204" pitchFamily="49" charset="0"/>
              </a:rPr>
              <a:t> = </a:t>
            </a:r>
            <a:r>
              <a:rPr lang="en-IN" b="0" dirty="0">
                <a:solidFill>
                  <a:srgbClr val="B5CEA8"/>
                </a:solidFill>
                <a:effectLst/>
                <a:latin typeface="Consolas" panose="020B0609020204030204" pitchFamily="49" charset="0"/>
              </a:rPr>
              <a:t>0</a:t>
            </a:r>
            <a:r>
              <a:rPr lang="en-IN" b="0" dirty="0">
                <a:solidFill>
                  <a:srgbClr val="D4D4D4"/>
                </a:solidFill>
                <a:effectLst/>
                <a:latin typeface="Consolas" panose="020B0609020204030204" pitchFamily="49" charset="0"/>
              </a:rPr>
              <a:t>)</a:t>
            </a:r>
          </a:p>
          <a:p>
            <a:r>
              <a:rPr lang="en-IN" b="0" dirty="0" err="1">
                <a:solidFill>
                  <a:srgbClr val="4EC9B0"/>
                </a:solidFill>
                <a:effectLst/>
                <a:latin typeface="Consolas" panose="020B0609020204030204" pitchFamily="49" charset="0"/>
              </a:rPr>
              <a:t>plt</a:t>
            </a:r>
            <a:r>
              <a:rPr lang="en-IN" b="0" dirty="0" err="1">
                <a:solidFill>
                  <a:srgbClr val="D4D4D4"/>
                </a:solidFill>
                <a:effectLst/>
                <a:latin typeface="Consolas" panose="020B0609020204030204" pitchFamily="49" charset="0"/>
              </a:rPr>
              <a:t>.</a:t>
            </a:r>
            <a:r>
              <a:rPr lang="en-IN" b="0" dirty="0" err="1">
                <a:solidFill>
                  <a:srgbClr val="DCDCAA"/>
                </a:solidFill>
                <a:effectLst/>
                <a:latin typeface="Consolas" panose="020B0609020204030204" pitchFamily="49" charset="0"/>
              </a:rPr>
              <a:t>title</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"Visualization of Labels"</a:t>
            </a:r>
            <a:r>
              <a:rPr lang="en-IN" b="0" dirty="0">
                <a:solidFill>
                  <a:srgbClr val="D4D4D4"/>
                </a:solidFill>
                <a:effectLst/>
                <a:latin typeface="Consolas" panose="020B0609020204030204" pitchFamily="49" charset="0"/>
              </a:rPr>
              <a:t>)</a:t>
            </a:r>
          </a:p>
          <a:p>
            <a:r>
              <a:rPr lang="en-IN" b="0" dirty="0" err="1">
                <a:solidFill>
                  <a:srgbClr val="4EC9B0"/>
                </a:solidFill>
                <a:effectLst/>
                <a:latin typeface="Consolas" panose="020B0609020204030204" pitchFamily="49" charset="0"/>
              </a:rPr>
              <a:t>plt</a:t>
            </a:r>
            <a:r>
              <a:rPr lang="en-IN" b="0" dirty="0" err="1">
                <a:solidFill>
                  <a:srgbClr val="D4D4D4"/>
                </a:solidFill>
                <a:effectLst/>
                <a:latin typeface="Consolas" panose="020B0609020204030204" pitchFamily="49" charset="0"/>
              </a:rPr>
              <a:t>.</a:t>
            </a:r>
            <a:r>
              <a:rPr lang="en-IN" b="0" dirty="0" err="1">
                <a:solidFill>
                  <a:srgbClr val="DCDCAA"/>
                </a:solidFill>
                <a:effectLst/>
                <a:latin typeface="Consolas" panose="020B0609020204030204" pitchFamily="49" charset="0"/>
              </a:rPr>
              <a:t>ylabel</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"Count"</a:t>
            </a:r>
            <a:r>
              <a:rPr lang="en-IN" b="0" dirty="0">
                <a:solidFill>
                  <a:srgbClr val="D4D4D4"/>
                </a:solidFill>
                <a:effectLst/>
                <a:latin typeface="Consolas" panose="020B0609020204030204" pitchFamily="49" charset="0"/>
              </a:rPr>
              <a:t>)</a:t>
            </a:r>
          </a:p>
          <a:p>
            <a:r>
              <a:rPr lang="en-IN" b="0" dirty="0" err="1">
                <a:solidFill>
                  <a:srgbClr val="4EC9B0"/>
                </a:solidFill>
                <a:effectLst/>
                <a:latin typeface="Consolas" panose="020B0609020204030204" pitchFamily="49" charset="0"/>
              </a:rPr>
              <a:t>plt</a:t>
            </a:r>
            <a:r>
              <a:rPr lang="en-IN" b="0" dirty="0" err="1">
                <a:solidFill>
                  <a:srgbClr val="D4D4D4"/>
                </a:solidFill>
                <a:effectLst/>
                <a:latin typeface="Consolas" panose="020B0609020204030204" pitchFamily="49" charset="0"/>
              </a:rPr>
              <a:t>.</a:t>
            </a:r>
            <a:r>
              <a:rPr lang="en-IN" b="0" dirty="0" err="1">
                <a:solidFill>
                  <a:srgbClr val="DCDCAA"/>
                </a:solidFill>
                <a:effectLst/>
                <a:latin typeface="Consolas" panose="020B0609020204030204" pitchFamily="49" charset="0"/>
              </a:rPr>
              <a:t>xticks</a:t>
            </a:r>
            <a:r>
              <a:rPr lang="en-IN" b="0" dirty="0">
                <a:solidFill>
                  <a:srgbClr val="D4D4D4"/>
                </a:solidFill>
                <a:effectLst/>
                <a:latin typeface="Consolas" panose="020B0609020204030204" pitchFamily="49" charset="0"/>
              </a:rPr>
              <a:t>(</a:t>
            </a:r>
            <a:r>
              <a:rPr lang="en-IN" b="0" dirty="0">
                <a:solidFill>
                  <a:srgbClr val="4EC9B0"/>
                </a:solidFill>
                <a:effectLst/>
                <a:latin typeface="Consolas" panose="020B0609020204030204" pitchFamily="49" charset="0"/>
              </a:rPr>
              <a:t>range</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2</a:t>
            </a:r>
            <a:r>
              <a:rPr lang="en-IN" b="0" dirty="0">
                <a:solidFill>
                  <a:srgbClr val="D4D4D4"/>
                </a:solidFill>
                <a:effectLst/>
                <a:latin typeface="Consolas" panose="020B0609020204030204" pitchFamily="49" charset="0"/>
              </a:rPr>
              <a:t>), </a:t>
            </a:r>
            <a:r>
              <a:rPr lang="en-IN" b="0" dirty="0">
                <a:solidFill>
                  <a:srgbClr val="9CDCFE"/>
                </a:solidFill>
                <a:effectLst/>
                <a:latin typeface="Consolas" panose="020B0609020204030204" pitchFamily="49" charset="0"/>
              </a:rPr>
              <a:t>labels</a:t>
            </a:r>
            <a:r>
              <a:rPr lang="en-IN" b="0" dirty="0">
                <a:solidFill>
                  <a:srgbClr val="D4D4D4"/>
                </a:solidFill>
                <a:effectLst/>
                <a:latin typeface="Consolas" panose="020B0609020204030204" pitchFamily="49" charset="0"/>
              </a:rPr>
              <a:t>)</a:t>
            </a:r>
          </a:p>
          <a:p>
            <a:r>
              <a:rPr lang="en-IN" b="0" dirty="0" err="1">
                <a:solidFill>
                  <a:srgbClr val="4EC9B0"/>
                </a:solidFill>
                <a:effectLst/>
                <a:latin typeface="Consolas" panose="020B0609020204030204" pitchFamily="49" charset="0"/>
              </a:rPr>
              <a:t>plt</a:t>
            </a:r>
            <a:r>
              <a:rPr lang="en-IN" b="0" dirty="0" err="1">
                <a:solidFill>
                  <a:srgbClr val="D4D4D4"/>
                </a:solidFill>
                <a:effectLst/>
                <a:latin typeface="Consolas" panose="020B0609020204030204" pitchFamily="49" charset="0"/>
              </a:rPr>
              <a:t>.</a:t>
            </a:r>
            <a:r>
              <a:rPr lang="en-IN" b="0" dirty="0" err="1">
                <a:solidFill>
                  <a:srgbClr val="DCDCAA"/>
                </a:solidFill>
                <a:effectLst/>
                <a:latin typeface="Consolas" panose="020B0609020204030204" pitchFamily="49" charset="0"/>
              </a:rPr>
              <a:t>show</a:t>
            </a:r>
            <a:r>
              <a:rPr lang="en-IN" b="0" dirty="0">
                <a:solidFill>
                  <a:srgbClr val="D4D4D4"/>
                </a:solidFill>
                <a:effectLst/>
                <a:latin typeface="Consolas" panose="020B0609020204030204" pitchFamily="49" charset="0"/>
              </a:rPr>
              <a:t>()</a:t>
            </a:r>
          </a:p>
          <a:p>
            <a:endParaRPr lang="en-IN" b="0" dirty="0">
              <a:solidFill>
                <a:srgbClr val="D4D4D4"/>
              </a:solidFill>
              <a:effectLst/>
              <a:latin typeface="Consolas" panose="020B0609020204030204" pitchFamily="49" charset="0"/>
            </a:endParaRPr>
          </a:p>
        </p:txBody>
      </p:sp>
      <p:pic>
        <p:nvPicPr>
          <p:cNvPr id="6" name="Picture 5">
            <a:extLst>
              <a:ext uri="{FF2B5EF4-FFF2-40B4-BE49-F238E27FC236}">
                <a16:creationId xmlns:a16="http://schemas.microsoft.com/office/drawing/2014/main" id="{F97DB98B-FA64-29A1-A3E5-5E47A03CFFC9}"/>
              </a:ext>
            </a:extLst>
          </p:cNvPr>
          <p:cNvPicPr>
            <a:picLocks noChangeAspect="1"/>
          </p:cNvPicPr>
          <p:nvPr/>
        </p:nvPicPr>
        <p:blipFill rotWithShape="1">
          <a:blip r:embed="rId2">
            <a:extLst>
              <a:ext uri="{28A0092B-C50C-407E-A947-70E740481C1C}">
                <a14:useLocalDpi xmlns:a14="http://schemas.microsoft.com/office/drawing/2010/main" val="0"/>
              </a:ext>
            </a:extLst>
          </a:blip>
          <a:srcRect l="5632" t="47255" r="-1084" b="5769"/>
          <a:stretch/>
        </p:blipFill>
        <p:spPr>
          <a:xfrm>
            <a:off x="277238" y="3703444"/>
            <a:ext cx="11637523" cy="3042616"/>
          </a:xfrm>
          <a:prstGeom prst="rect">
            <a:avLst/>
          </a:prstGeom>
        </p:spPr>
      </p:pic>
    </p:spTree>
    <p:extLst>
      <p:ext uri="{BB962C8B-B14F-4D97-AF65-F5344CB8AC3E}">
        <p14:creationId xmlns:p14="http://schemas.microsoft.com/office/powerpoint/2010/main" val="846169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chemeClr val="bg1"/>
            </a:gs>
            <a:gs pos="100000">
              <a:srgbClr val="00FF99"/>
            </a:gs>
          </a:gsLst>
          <a:lin ang="2700000" scaled="1"/>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2A33E7-B243-E61B-E187-92AB3189C422}"/>
              </a:ext>
            </a:extLst>
          </p:cNvPr>
          <p:cNvSpPr txBox="1"/>
          <p:nvPr/>
        </p:nvSpPr>
        <p:spPr>
          <a:xfrm>
            <a:off x="229848" y="204572"/>
            <a:ext cx="11962152" cy="3139321"/>
          </a:xfrm>
          <a:prstGeom prst="rect">
            <a:avLst/>
          </a:prstGeom>
          <a:noFill/>
        </p:spPr>
        <p:txBody>
          <a:bodyPr wrap="square">
            <a:spAutoFit/>
          </a:bodyPr>
          <a:lstStyle/>
          <a:p>
            <a:r>
              <a:rPr lang="en-IN" b="0" dirty="0">
                <a:solidFill>
                  <a:srgbClr val="6A9955"/>
                </a:solidFill>
                <a:effectLst/>
                <a:latin typeface="Consolas" panose="020B0609020204030204" pitchFamily="49" charset="0"/>
              </a:rPr>
              <a:t># Perform Scaling</a:t>
            </a:r>
            <a:endParaRPr lang="en-IN" b="0" dirty="0">
              <a:solidFill>
                <a:srgbClr val="D4D4D4"/>
              </a:solidFill>
              <a:effectLst/>
              <a:latin typeface="Consolas" panose="020B0609020204030204" pitchFamily="49" charset="0"/>
            </a:endParaRPr>
          </a:p>
          <a:p>
            <a:r>
              <a:rPr lang="en-IN" b="0" dirty="0">
                <a:solidFill>
                  <a:srgbClr val="9CDCFE"/>
                </a:solidFill>
                <a:effectLst/>
                <a:latin typeface="Consolas" panose="020B0609020204030204" pitchFamily="49" charset="0"/>
              </a:rPr>
              <a:t>scaler</a:t>
            </a:r>
            <a:r>
              <a:rPr lang="en-IN" b="0" dirty="0">
                <a:solidFill>
                  <a:srgbClr val="D4D4D4"/>
                </a:solidFill>
                <a:effectLst/>
                <a:latin typeface="Consolas" panose="020B0609020204030204" pitchFamily="49" charset="0"/>
              </a:rPr>
              <a:t> = </a:t>
            </a:r>
            <a:r>
              <a:rPr lang="en-IN" b="0" dirty="0" err="1">
                <a:solidFill>
                  <a:srgbClr val="D4D4D4"/>
                </a:solidFill>
                <a:effectLst/>
                <a:latin typeface="Consolas" panose="020B0609020204030204" pitchFamily="49" charset="0"/>
              </a:rPr>
              <a:t>StandardScaler</a:t>
            </a:r>
            <a:r>
              <a:rPr lang="en-IN" b="0" dirty="0">
                <a:solidFill>
                  <a:srgbClr val="D4D4D4"/>
                </a:solidFill>
                <a:effectLst/>
                <a:latin typeface="Consolas" panose="020B0609020204030204" pitchFamily="49" charset="0"/>
              </a:rPr>
              <a:t>()</a:t>
            </a:r>
          </a:p>
          <a:p>
            <a:r>
              <a:rPr lang="en-IN" b="0" dirty="0" err="1">
                <a:solidFill>
                  <a:srgbClr val="9CDCFE"/>
                </a:solidFill>
                <a:effectLst/>
                <a:latin typeface="Consolas" panose="020B0609020204030204" pitchFamily="49" charset="0"/>
              </a:rPr>
              <a:t>dataframe</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a:t>
            </a:r>
            <a:r>
              <a:rPr lang="en-IN" b="0" dirty="0" err="1">
                <a:solidFill>
                  <a:srgbClr val="CE9178"/>
                </a:solidFill>
                <a:effectLst/>
                <a:latin typeface="Consolas" panose="020B0609020204030204" pitchFamily="49" charset="0"/>
              </a:rPr>
              <a:t>NormalizedAmount</a:t>
            </a:r>
            <a:r>
              <a:rPr lang="en-IN" b="0" dirty="0">
                <a:solidFill>
                  <a:srgbClr val="CE9178"/>
                </a:solidFill>
                <a:effectLst/>
                <a:latin typeface="Consolas" panose="020B0609020204030204" pitchFamily="49" charset="0"/>
              </a:rPr>
              <a:t>"</a:t>
            </a:r>
            <a:r>
              <a:rPr lang="en-IN" b="0" dirty="0">
                <a:solidFill>
                  <a:srgbClr val="D4D4D4"/>
                </a:solidFill>
                <a:effectLst/>
                <a:latin typeface="Consolas" panose="020B0609020204030204" pitchFamily="49" charset="0"/>
              </a:rPr>
              <a:t>] = </a:t>
            </a:r>
            <a:r>
              <a:rPr lang="en-IN" b="0" dirty="0" err="1">
                <a:solidFill>
                  <a:srgbClr val="9CDCFE"/>
                </a:solidFill>
                <a:effectLst/>
                <a:latin typeface="Consolas" panose="020B0609020204030204" pitchFamily="49" charset="0"/>
              </a:rPr>
              <a:t>scaler</a:t>
            </a:r>
            <a:r>
              <a:rPr lang="en-IN" b="0" dirty="0" err="1">
                <a:solidFill>
                  <a:srgbClr val="D4D4D4"/>
                </a:solidFill>
                <a:effectLst/>
                <a:latin typeface="Consolas" panose="020B0609020204030204" pitchFamily="49" charset="0"/>
              </a:rPr>
              <a:t>.fit_transform</a:t>
            </a:r>
            <a:r>
              <a:rPr lang="en-IN" b="0" dirty="0">
                <a:solidFill>
                  <a:srgbClr val="D4D4D4"/>
                </a:solidFill>
                <a:effectLst/>
                <a:latin typeface="Consolas" panose="020B0609020204030204" pitchFamily="49" charset="0"/>
              </a:rPr>
              <a:t>(</a:t>
            </a:r>
            <a:r>
              <a:rPr lang="en-IN" b="0" dirty="0" err="1">
                <a:solidFill>
                  <a:srgbClr val="9CDCFE"/>
                </a:solidFill>
                <a:effectLst/>
                <a:latin typeface="Consolas" panose="020B0609020204030204" pitchFamily="49" charset="0"/>
              </a:rPr>
              <a:t>dataframe</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"Amount"</a:t>
            </a:r>
            <a:r>
              <a:rPr lang="en-IN" b="0" dirty="0">
                <a:solidFill>
                  <a:srgbClr val="D4D4D4"/>
                </a:solidFill>
                <a:effectLst/>
                <a:latin typeface="Consolas" panose="020B0609020204030204" pitchFamily="49" charset="0"/>
              </a:rPr>
              <a:t>].</a:t>
            </a:r>
            <a:r>
              <a:rPr lang="en-IN" b="0" dirty="0" err="1">
                <a:solidFill>
                  <a:srgbClr val="9CDCFE"/>
                </a:solidFill>
                <a:effectLst/>
                <a:latin typeface="Consolas" panose="020B0609020204030204" pitchFamily="49" charset="0"/>
              </a:rPr>
              <a:t>values</a:t>
            </a:r>
            <a:r>
              <a:rPr lang="en-IN" b="0" dirty="0" err="1">
                <a:solidFill>
                  <a:srgbClr val="D4D4D4"/>
                </a:solidFill>
                <a:effectLst/>
                <a:latin typeface="Consolas" panose="020B0609020204030204" pitchFamily="49" charset="0"/>
              </a:rPr>
              <a:t>.reshape</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1</a:t>
            </a:r>
            <a:r>
              <a:rPr lang="en-IN" b="0" dirty="0">
                <a:solidFill>
                  <a:srgbClr val="D4D4D4"/>
                </a:solidFill>
                <a:effectLst/>
                <a:latin typeface="Consolas" panose="020B0609020204030204" pitchFamily="49" charset="0"/>
              </a:rPr>
              <a:t>, </a:t>
            </a:r>
            <a:r>
              <a:rPr lang="en-IN" b="0" dirty="0">
                <a:solidFill>
                  <a:srgbClr val="B5CEA8"/>
                </a:solidFill>
                <a:effectLst/>
                <a:latin typeface="Consolas" panose="020B0609020204030204" pitchFamily="49" charset="0"/>
              </a:rPr>
              <a:t>1</a:t>
            </a:r>
            <a:r>
              <a:rPr lang="en-IN" b="0" dirty="0">
                <a:solidFill>
                  <a:srgbClr val="D4D4D4"/>
                </a:solidFill>
                <a:effectLst/>
                <a:latin typeface="Consolas" panose="020B0609020204030204" pitchFamily="49" charset="0"/>
              </a:rPr>
              <a:t>))</a:t>
            </a:r>
          </a:p>
          <a:p>
            <a:r>
              <a:rPr lang="en-IN" b="0" dirty="0" err="1">
                <a:solidFill>
                  <a:srgbClr val="9CDCFE"/>
                </a:solidFill>
                <a:effectLst/>
                <a:latin typeface="Consolas" panose="020B0609020204030204" pitchFamily="49" charset="0"/>
              </a:rPr>
              <a:t>dataframe</a:t>
            </a:r>
            <a:r>
              <a:rPr lang="en-IN" b="0" dirty="0" err="1">
                <a:solidFill>
                  <a:srgbClr val="D4D4D4"/>
                </a:solidFill>
                <a:effectLst/>
                <a:latin typeface="Consolas" panose="020B0609020204030204" pitchFamily="49" charset="0"/>
              </a:rPr>
              <a:t>.</a:t>
            </a:r>
            <a:r>
              <a:rPr lang="en-IN" b="0" dirty="0" err="1">
                <a:solidFill>
                  <a:srgbClr val="DCDCAA"/>
                </a:solidFill>
                <a:effectLst/>
                <a:latin typeface="Consolas" panose="020B0609020204030204" pitchFamily="49" charset="0"/>
              </a:rPr>
              <a:t>drop</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"Amount"</a:t>
            </a:r>
            <a:r>
              <a:rPr lang="en-IN" b="0" dirty="0">
                <a:solidFill>
                  <a:srgbClr val="D4D4D4"/>
                </a:solidFill>
                <a:effectLst/>
                <a:latin typeface="Consolas" panose="020B0609020204030204" pitchFamily="49" charset="0"/>
              </a:rPr>
              <a:t>, </a:t>
            </a:r>
            <a:r>
              <a:rPr lang="en-IN" b="0" dirty="0">
                <a:solidFill>
                  <a:srgbClr val="CE9178"/>
                </a:solidFill>
                <a:effectLst/>
                <a:latin typeface="Consolas" panose="020B0609020204030204" pitchFamily="49" charset="0"/>
              </a:rPr>
              <a:t>"Time"</a:t>
            </a:r>
            <a:r>
              <a:rPr lang="en-IN" b="0" dirty="0">
                <a:solidFill>
                  <a:srgbClr val="D4D4D4"/>
                </a:solidFill>
                <a:effectLst/>
                <a:latin typeface="Consolas" panose="020B0609020204030204" pitchFamily="49" charset="0"/>
              </a:rPr>
              <a:t>], </a:t>
            </a:r>
            <a:r>
              <a:rPr lang="en-IN" b="0" dirty="0" err="1">
                <a:solidFill>
                  <a:srgbClr val="9CDCFE"/>
                </a:solidFill>
                <a:effectLst/>
                <a:latin typeface="Consolas" panose="020B0609020204030204" pitchFamily="49" charset="0"/>
              </a:rPr>
              <a:t>inplace</a:t>
            </a:r>
            <a:r>
              <a:rPr lang="en-IN" b="0" dirty="0">
                <a:solidFill>
                  <a:srgbClr val="D4D4D4"/>
                </a:solidFill>
                <a:effectLst/>
                <a:latin typeface="Consolas" panose="020B0609020204030204" pitchFamily="49" charset="0"/>
              </a:rPr>
              <a:t>= </a:t>
            </a:r>
            <a:r>
              <a:rPr lang="en-IN" b="0" dirty="0">
                <a:solidFill>
                  <a:srgbClr val="569CD6"/>
                </a:solidFill>
                <a:effectLst/>
                <a:latin typeface="Consolas" panose="020B0609020204030204" pitchFamily="49" charset="0"/>
              </a:rPr>
              <a:t>True</a:t>
            </a:r>
            <a:r>
              <a:rPr lang="en-IN" b="0" dirty="0">
                <a:solidFill>
                  <a:srgbClr val="D4D4D4"/>
                </a:solidFill>
                <a:effectLst/>
                <a:latin typeface="Consolas" panose="020B0609020204030204" pitchFamily="49" charset="0"/>
              </a:rPr>
              <a:t>, </a:t>
            </a:r>
            <a:r>
              <a:rPr lang="en-IN" b="0" dirty="0">
                <a:solidFill>
                  <a:srgbClr val="9CDCFE"/>
                </a:solidFill>
                <a:effectLst/>
                <a:latin typeface="Consolas" panose="020B0609020204030204" pitchFamily="49" charset="0"/>
              </a:rPr>
              <a:t>axis</a:t>
            </a:r>
            <a:r>
              <a:rPr lang="en-IN" b="0" dirty="0">
                <a:solidFill>
                  <a:srgbClr val="D4D4D4"/>
                </a:solidFill>
                <a:effectLst/>
                <a:latin typeface="Consolas" panose="020B0609020204030204" pitchFamily="49" charset="0"/>
              </a:rPr>
              <a:t>= </a:t>
            </a:r>
            <a:r>
              <a:rPr lang="en-IN" b="0" dirty="0">
                <a:solidFill>
                  <a:srgbClr val="B5CEA8"/>
                </a:solidFill>
                <a:effectLst/>
                <a:latin typeface="Consolas" panose="020B0609020204030204" pitchFamily="49" charset="0"/>
              </a:rPr>
              <a:t>1</a:t>
            </a:r>
            <a:r>
              <a:rPr lang="en-IN" b="0" dirty="0">
                <a:solidFill>
                  <a:srgbClr val="D4D4D4"/>
                </a:solidFill>
                <a:effectLst/>
                <a:latin typeface="Consolas" panose="020B0609020204030204" pitchFamily="49" charset="0"/>
              </a:rPr>
              <a:t>)</a:t>
            </a:r>
          </a:p>
          <a:p>
            <a:br>
              <a:rPr lang="en-IN" b="0" dirty="0">
                <a:solidFill>
                  <a:srgbClr val="D4D4D4"/>
                </a:solidFill>
                <a:effectLst/>
                <a:latin typeface="Consolas" panose="020B0609020204030204" pitchFamily="49" charset="0"/>
              </a:rPr>
            </a:br>
            <a:r>
              <a:rPr lang="en-IN" b="0" dirty="0">
                <a:solidFill>
                  <a:srgbClr val="4FC1FF"/>
                </a:solidFill>
                <a:effectLst/>
                <a:latin typeface="Consolas" panose="020B0609020204030204" pitchFamily="49" charset="0"/>
              </a:rPr>
              <a:t>Y</a:t>
            </a:r>
            <a:r>
              <a:rPr lang="en-IN" b="0" dirty="0">
                <a:solidFill>
                  <a:srgbClr val="D4D4D4"/>
                </a:solidFill>
                <a:effectLst/>
                <a:latin typeface="Consolas" panose="020B0609020204030204" pitchFamily="49" charset="0"/>
              </a:rPr>
              <a:t> = </a:t>
            </a:r>
            <a:r>
              <a:rPr lang="en-IN" b="0" dirty="0" err="1">
                <a:solidFill>
                  <a:srgbClr val="9CDCFE"/>
                </a:solidFill>
                <a:effectLst/>
                <a:latin typeface="Consolas" panose="020B0609020204030204" pitchFamily="49" charset="0"/>
              </a:rPr>
              <a:t>dataframe</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"Class"</a:t>
            </a:r>
            <a:r>
              <a:rPr lang="en-IN" b="0" dirty="0">
                <a:solidFill>
                  <a:srgbClr val="D4D4D4"/>
                </a:solidFill>
                <a:effectLst/>
                <a:latin typeface="Consolas" panose="020B0609020204030204" pitchFamily="49" charset="0"/>
              </a:rPr>
              <a:t>]</a:t>
            </a:r>
          </a:p>
          <a:p>
            <a:r>
              <a:rPr lang="en-IN" b="0" dirty="0">
                <a:solidFill>
                  <a:srgbClr val="4FC1FF"/>
                </a:solidFill>
                <a:effectLst/>
                <a:latin typeface="Consolas" panose="020B0609020204030204" pitchFamily="49" charset="0"/>
              </a:rPr>
              <a:t>X</a:t>
            </a:r>
            <a:r>
              <a:rPr lang="en-IN" b="0" dirty="0">
                <a:solidFill>
                  <a:srgbClr val="D4D4D4"/>
                </a:solidFill>
                <a:effectLst/>
                <a:latin typeface="Consolas" panose="020B0609020204030204" pitchFamily="49" charset="0"/>
              </a:rPr>
              <a:t> = </a:t>
            </a:r>
            <a:r>
              <a:rPr lang="en-IN" b="0" dirty="0" err="1">
                <a:solidFill>
                  <a:srgbClr val="9CDCFE"/>
                </a:solidFill>
                <a:effectLst/>
                <a:latin typeface="Consolas" panose="020B0609020204030204" pitchFamily="49" charset="0"/>
              </a:rPr>
              <a:t>dataframe</a:t>
            </a:r>
            <a:r>
              <a:rPr lang="en-IN" b="0" dirty="0" err="1">
                <a:solidFill>
                  <a:srgbClr val="D4D4D4"/>
                </a:solidFill>
                <a:effectLst/>
                <a:latin typeface="Consolas" panose="020B0609020204030204" pitchFamily="49" charset="0"/>
              </a:rPr>
              <a:t>.</a:t>
            </a:r>
            <a:r>
              <a:rPr lang="en-IN" b="0" dirty="0" err="1">
                <a:solidFill>
                  <a:srgbClr val="DCDCAA"/>
                </a:solidFill>
                <a:effectLst/>
                <a:latin typeface="Consolas" panose="020B0609020204030204" pitchFamily="49" charset="0"/>
              </a:rPr>
              <a:t>drop</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"Class"</a:t>
            </a:r>
            <a:r>
              <a:rPr lang="en-IN" b="0" dirty="0">
                <a:solidFill>
                  <a:srgbClr val="D4D4D4"/>
                </a:solidFill>
                <a:effectLst/>
                <a:latin typeface="Consolas" panose="020B0609020204030204" pitchFamily="49" charset="0"/>
              </a:rPr>
              <a:t>], </a:t>
            </a:r>
            <a:r>
              <a:rPr lang="en-IN" b="0" dirty="0">
                <a:solidFill>
                  <a:srgbClr val="9CDCFE"/>
                </a:solidFill>
                <a:effectLst/>
                <a:latin typeface="Consolas" panose="020B0609020204030204" pitchFamily="49" charset="0"/>
              </a:rPr>
              <a:t>axis</a:t>
            </a:r>
            <a:r>
              <a:rPr lang="en-IN" b="0" dirty="0">
                <a:solidFill>
                  <a:srgbClr val="D4D4D4"/>
                </a:solidFill>
                <a:effectLst/>
                <a:latin typeface="Consolas" panose="020B0609020204030204" pitchFamily="49" charset="0"/>
              </a:rPr>
              <a:t>= </a:t>
            </a:r>
            <a:r>
              <a:rPr lang="en-IN" b="0" dirty="0">
                <a:solidFill>
                  <a:srgbClr val="B5CEA8"/>
                </a:solidFill>
                <a:effectLst/>
                <a:latin typeface="Consolas" panose="020B0609020204030204" pitchFamily="49" charset="0"/>
              </a:rPr>
              <a:t>1</a:t>
            </a:r>
            <a:r>
              <a:rPr lang="en-IN" b="0" dirty="0">
                <a:solidFill>
                  <a:srgbClr val="D4D4D4"/>
                </a:solidFill>
                <a:effectLst/>
                <a:latin typeface="Consolas" panose="020B0609020204030204" pitchFamily="49" charset="0"/>
              </a:rPr>
              <a:t>)</a:t>
            </a:r>
          </a:p>
          <a:p>
            <a:endParaRPr lang="en-IN" b="0" dirty="0">
              <a:solidFill>
                <a:srgbClr val="D4D4D4"/>
              </a:solidFill>
              <a:effectLst/>
              <a:latin typeface="Consolas" panose="020B0609020204030204" pitchFamily="49" charset="0"/>
            </a:endParaRPr>
          </a:p>
          <a:p>
            <a:r>
              <a:rPr lang="en-IN" b="0" dirty="0" err="1">
                <a:solidFill>
                  <a:srgbClr val="4FC1FF"/>
                </a:solidFill>
                <a:effectLst/>
                <a:latin typeface="Consolas" panose="020B0609020204030204" pitchFamily="49" charset="0"/>
              </a:rPr>
              <a:t>Y</a:t>
            </a:r>
            <a:r>
              <a:rPr lang="en-IN" b="0" dirty="0" err="1">
                <a:solidFill>
                  <a:srgbClr val="D4D4D4"/>
                </a:solidFill>
                <a:effectLst/>
                <a:latin typeface="Consolas" panose="020B0609020204030204" pitchFamily="49" charset="0"/>
              </a:rPr>
              <a:t>.</a:t>
            </a:r>
            <a:r>
              <a:rPr lang="en-IN" b="0" dirty="0" err="1">
                <a:solidFill>
                  <a:srgbClr val="DCDCAA"/>
                </a:solidFill>
                <a:effectLst/>
                <a:latin typeface="Consolas" panose="020B0609020204030204" pitchFamily="49" charset="0"/>
              </a:rPr>
              <a:t>head</a:t>
            </a:r>
            <a:r>
              <a:rPr lang="en-IN" b="0" dirty="0">
                <a:solidFill>
                  <a:srgbClr val="D4D4D4"/>
                </a:solidFill>
                <a:effectLst/>
                <a:latin typeface="Consolas" panose="020B0609020204030204" pitchFamily="49" charset="0"/>
              </a:rPr>
              <a:t>()</a:t>
            </a:r>
          </a:p>
          <a:p>
            <a:endParaRPr lang="en-IN" b="0" dirty="0">
              <a:solidFill>
                <a:srgbClr val="D4D4D4"/>
              </a:solidFill>
              <a:effectLst/>
              <a:latin typeface="Consolas" panose="020B0609020204030204" pitchFamily="49" charset="0"/>
            </a:endParaRPr>
          </a:p>
        </p:txBody>
      </p:sp>
      <p:pic>
        <p:nvPicPr>
          <p:cNvPr id="6" name="Picture 5">
            <a:extLst>
              <a:ext uri="{FF2B5EF4-FFF2-40B4-BE49-F238E27FC236}">
                <a16:creationId xmlns:a16="http://schemas.microsoft.com/office/drawing/2014/main" id="{AC5C22D5-FD51-E244-6971-750047F7AA21}"/>
              </a:ext>
            </a:extLst>
          </p:cNvPr>
          <p:cNvPicPr>
            <a:picLocks noChangeAspect="1"/>
          </p:cNvPicPr>
          <p:nvPr/>
        </p:nvPicPr>
        <p:blipFill rotWithShape="1">
          <a:blip r:embed="rId2">
            <a:extLst>
              <a:ext uri="{28A0092B-C50C-407E-A947-70E740481C1C}">
                <a14:useLocalDpi xmlns:a14="http://schemas.microsoft.com/office/drawing/2010/main" val="0"/>
              </a:ext>
            </a:extLst>
          </a:blip>
          <a:srcRect l="-1" t="43704" r="-1" b="29569"/>
          <a:stretch/>
        </p:blipFill>
        <p:spPr>
          <a:xfrm>
            <a:off x="229848" y="3781576"/>
            <a:ext cx="12192000" cy="1753463"/>
          </a:xfrm>
          <a:prstGeom prst="rect">
            <a:avLst/>
          </a:prstGeom>
        </p:spPr>
      </p:pic>
    </p:spTree>
    <p:extLst>
      <p:ext uri="{BB962C8B-B14F-4D97-AF65-F5344CB8AC3E}">
        <p14:creationId xmlns:p14="http://schemas.microsoft.com/office/powerpoint/2010/main" val="182613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chemeClr val="bg1"/>
            </a:gs>
            <a:gs pos="100000">
              <a:srgbClr val="00FF99"/>
            </a:gs>
          </a:gsLst>
          <a:lin ang="2700000" scaled="1"/>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2A33E7-B243-E61B-E187-92AB3189C422}"/>
              </a:ext>
            </a:extLst>
          </p:cNvPr>
          <p:cNvSpPr txBox="1"/>
          <p:nvPr/>
        </p:nvSpPr>
        <p:spPr>
          <a:xfrm>
            <a:off x="135344" y="293825"/>
            <a:ext cx="11985320" cy="1754326"/>
          </a:xfrm>
          <a:prstGeom prst="rect">
            <a:avLst/>
          </a:prstGeom>
          <a:noFill/>
        </p:spPr>
        <p:txBody>
          <a:bodyPr wrap="square">
            <a:spAutoFit/>
          </a:bodyPr>
          <a:lstStyle/>
          <a:p>
            <a:r>
              <a:rPr lang="en-US" dirty="0">
                <a:solidFill>
                  <a:srgbClr val="6A9955"/>
                </a:solidFill>
                <a:latin typeface="Consolas" panose="020B0609020204030204" pitchFamily="49" charset="0"/>
              </a:rPr>
              <a:t>#</a:t>
            </a:r>
            <a:r>
              <a:rPr lang="en-US" b="0" dirty="0">
                <a:solidFill>
                  <a:srgbClr val="6A9955"/>
                </a:solidFill>
                <a:effectLst/>
                <a:latin typeface="Consolas" panose="020B0609020204030204" pitchFamily="49" charset="0"/>
              </a:rPr>
              <a:t>Split the data</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train_X</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test_X</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train_Y</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test_Y</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train_test_split</a:t>
            </a:r>
            <a:r>
              <a:rPr lang="en-US" b="0" dirty="0">
                <a:solidFill>
                  <a:srgbClr val="D4D4D4"/>
                </a:solidFill>
                <a:effectLst/>
                <a:latin typeface="Consolas" panose="020B0609020204030204" pitchFamily="49" charset="0"/>
              </a:rPr>
              <a:t>(</a:t>
            </a:r>
            <a:r>
              <a:rPr lang="en-US" b="0" dirty="0">
                <a:solidFill>
                  <a:srgbClr val="4FC1FF"/>
                </a:solidFill>
                <a:effectLst/>
                <a:latin typeface="Consolas" panose="020B0609020204030204" pitchFamily="49" charset="0"/>
              </a:rPr>
              <a:t>X</a:t>
            </a:r>
            <a:r>
              <a:rPr lang="en-US" b="0" dirty="0">
                <a:solidFill>
                  <a:srgbClr val="D4D4D4"/>
                </a:solidFill>
                <a:effectLst/>
                <a:latin typeface="Consolas" panose="020B0609020204030204" pitchFamily="49" charset="0"/>
              </a:rPr>
              <a:t>, </a:t>
            </a:r>
            <a:r>
              <a:rPr lang="en-US" b="0" dirty="0">
                <a:solidFill>
                  <a:srgbClr val="4FC1FF"/>
                </a:solidFill>
                <a:effectLst/>
                <a:latin typeface="Consolas" panose="020B0609020204030204" pitchFamily="49" charset="0"/>
              </a:rPr>
              <a:t>Y</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test_size</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0.3</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random_state</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42</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"Shape of </a:t>
            </a:r>
            <a:r>
              <a:rPr lang="en-US" b="0" dirty="0" err="1">
                <a:solidFill>
                  <a:srgbClr val="CE9178"/>
                </a:solidFill>
                <a:effectLst/>
                <a:latin typeface="Consolas" panose="020B0609020204030204" pitchFamily="49" charset="0"/>
              </a:rPr>
              <a:t>train_X</a:t>
            </a:r>
            <a:r>
              <a:rPr lang="en-US" b="0" dirty="0">
                <a:solidFill>
                  <a:srgbClr val="CE9178"/>
                </a:solidFill>
                <a:effectLst/>
                <a:latin typeface="Consolas" panose="020B0609020204030204" pitchFamily="49" charset="0"/>
              </a:rPr>
              <a:t>: "</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train_X</a:t>
            </a:r>
            <a:r>
              <a:rPr lang="en-US" b="0" dirty="0" err="1">
                <a:solidFill>
                  <a:srgbClr val="D4D4D4"/>
                </a:solidFill>
                <a:effectLst/>
                <a:latin typeface="Consolas" panose="020B0609020204030204" pitchFamily="49" charset="0"/>
              </a:rPr>
              <a:t>.shape</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"Shape of </a:t>
            </a:r>
            <a:r>
              <a:rPr lang="en-US" b="0" dirty="0" err="1">
                <a:solidFill>
                  <a:srgbClr val="CE9178"/>
                </a:solidFill>
                <a:effectLst/>
                <a:latin typeface="Consolas" panose="020B0609020204030204" pitchFamily="49" charset="0"/>
              </a:rPr>
              <a:t>test_X</a:t>
            </a:r>
            <a:r>
              <a:rPr lang="en-US" b="0" dirty="0">
                <a:solidFill>
                  <a:srgbClr val="CE9178"/>
                </a:solidFill>
                <a:effectLst/>
                <a:latin typeface="Consolas" panose="020B0609020204030204" pitchFamily="49" charset="0"/>
              </a:rPr>
              <a:t>: "</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test_X</a:t>
            </a:r>
            <a:r>
              <a:rPr lang="en-US" b="0" dirty="0" err="1">
                <a:solidFill>
                  <a:srgbClr val="D4D4D4"/>
                </a:solidFill>
                <a:effectLst/>
                <a:latin typeface="Consolas" panose="020B0609020204030204" pitchFamily="49" charset="0"/>
              </a:rPr>
              <a:t>.shape</a:t>
            </a:r>
            <a:r>
              <a:rPr lang="en-US" b="0" dirty="0">
                <a:solidFill>
                  <a:srgbClr val="D4D4D4"/>
                </a:solidFill>
                <a:effectLst/>
                <a:latin typeface="Consolas" panose="020B0609020204030204" pitchFamily="49" charset="0"/>
              </a:rPr>
              <a:t>)</a:t>
            </a:r>
          </a:p>
          <a:p>
            <a:endParaRPr lang="en-IN" b="0" dirty="0">
              <a:solidFill>
                <a:srgbClr val="D4D4D4"/>
              </a:solidFill>
              <a:effectLst/>
              <a:latin typeface="Consolas" panose="020B0609020204030204" pitchFamily="49" charset="0"/>
            </a:endParaRPr>
          </a:p>
        </p:txBody>
      </p:sp>
      <p:pic>
        <p:nvPicPr>
          <p:cNvPr id="6" name="Picture 5">
            <a:extLst>
              <a:ext uri="{FF2B5EF4-FFF2-40B4-BE49-F238E27FC236}">
                <a16:creationId xmlns:a16="http://schemas.microsoft.com/office/drawing/2014/main" id="{0F76C940-D9A6-2FEF-650C-A12946F33AF7}"/>
              </a:ext>
            </a:extLst>
          </p:cNvPr>
          <p:cNvPicPr>
            <a:picLocks noChangeAspect="1"/>
          </p:cNvPicPr>
          <p:nvPr/>
        </p:nvPicPr>
        <p:blipFill rotWithShape="1">
          <a:blip r:embed="rId2">
            <a:extLst>
              <a:ext uri="{28A0092B-C50C-407E-A947-70E740481C1C}">
                <a14:useLocalDpi xmlns:a14="http://schemas.microsoft.com/office/drawing/2010/main" val="0"/>
              </a:ext>
            </a:extLst>
          </a:blip>
          <a:srcRect t="71101" b="20639"/>
          <a:stretch/>
        </p:blipFill>
        <p:spPr>
          <a:xfrm>
            <a:off x="32004" y="2168949"/>
            <a:ext cx="12192000" cy="535021"/>
          </a:xfrm>
          <a:prstGeom prst="rect">
            <a:avLst/>
          </a:prstGeom>
        </p:spPr>
      </p:pic>
      <p:sp>
        <p:nvSpPr>
          <p:cNvPr id="8" name="TextBox 7">
            <a:extLst>
              <a:ext uri="{FF2B5EF4-FFF2-40B4-BE49-F238E27FC236}">
                <a16:creationId xmlns:a16="http://schemas.microsoft.com/office/drawing/2014/main" id="{47D30FFA-EA9B-3B77-7666-9DA92C94BA13}"/>
              </a:ext>
            </a:extLst>
          </p:cNvPr>
          <p:cNvSpPr txBox="1"/>
          <p:nvPr/>
        </p:nvSpPr>
        <p:spPr>
          <a:xfrm>
            <a:off x="32003" y="2824768"/>
            <a:ext cx="12191999" cy="3970318"/>
          </a:xfrm>
          <a:prstGeom prst="rect">
            <a:avLst/>
          </a:prstGeom>
          <a:noFill/>
        </p:spPr>
        <p:txBody>
          <a:bodyPr wrap="square">
            <a:spAutoFit/>
          </a:bodyPr>
          <a:lstStyle/>
          <a:p>
            <a:r>
              <a:rPr lang="en-IN" b="0" dirty="0">
                <a:solidFill>
                  <a:srgbClr val="6A9955"/>
                </a:solidFill>
                <a:effectLst/>
                <a:latin typeface="Consolas" panose="020B0609020204030204" pitchFamily="49" charset="0"/>
              </a:rPr>
              <a:t># Decision Tree Classifier</a:t>
            </a:r>
            <a:endParaRPr lang="en-IN" b="0" dirty="0">
              <a:solidFill>
                <a:srgbClr val="D4D4D4"/>
              </a:solidFill>
              <a:effectLst/>
              <a:latin typeface="Consolas" panose="020B0609020204030204" pitchFamily="49" charset="0"/>
            </a:endParaRPr>
          </a:p>
          <a:p>
            <a:r>
              <a:rPr lang="en-IN" b="0" dirty="0" err="1">
                <a:solidFill>
                  <a:srgbClr val="9CDCFE"/>
                </a:solidFill>
                <a:effectLst/>
                <a:latin typeface="Consolas" panose="020B0609020204030204" pitchFamily="49" charset="0"/>
              </a:rPr>
              <a:t>decision_tree</a:t>
            </a:r>
            <a:r>
              <a:rPr lang="en-IN" b="0" dirty="0">
                <a:solidFill>
                  <a:srgbClr val="D4D4D4"/>
                </a:solidFill>
                <a:effectLst/>
                <a:latin typeface="Consolas" panose="020B0609020204030204" pitchFamily="49" charset="0"/>
              </a:rPr>
              <a:t> = </a:t>
            </a:r>
            <a:r>
              <a:rPr lang="en-IN" b="0" dirty="0" err="1">
                <a:solidFill>
                  <a:srgbClr val="D4D4D4"/>
                </a:solidFill>
                <a:effectLst/>
                <a:latin typeface="Consolas" panose="020B0609020204030204" pitchFamily="49" charset="0"/>
              </a:rPr>
              <a:t>DecisionTreeClassifier</a:t>
            </a:r>
            <a:r>
              <a:rPr lang="en-IN" b="0" dirty="0">
                <a:solidFill>
                  <a:srgbClr val="D4D4D4"/>
                </a:solidFill>
                <a:effectLst/>
                <a:latin typeface="Consolas" panose="020B0609020204030204" pitchFamily="49" charset="0"/>
              </a:rPr>
              <a:t>()</a:t>
            </a:r>
          </a:p>
          <a:p>
            <a:r>
              <a:rPr lang="en-IN" b="0" dirty="0" err="1">
                <a:solidFill>
                  <a:srgbClr val="9CDCFE"/>
                </a:solidFill>
                <a:effectLst/>
                <a:latin typeface="Consolas" panose="020B0609020204030204" pitchFamily="49" charset="0"/>
              </a:rPr>
              <a:t>decision_tree</a:t>
            </a:r>
            <a:r>
              <a:rPr lang="en-IN" b="0" dirty="0" err="1">
                <a:solidFill>
                  <a:srgbClr val="D4D4D4"/>
                </a:solidFill>
                <a:effectLst/>
                <a:latin typeface="Consolas" panose="020B0609020204030204" pitchFamily="49" charset="0"/>
              </a:rPr>
              <a:t>.fit</a:t>
            </a:r>
            <a:r>
              <a:rPr lang="en-IN" b="0" dirty="0">
                <a:solidFill>
                  <a:srgbClr val="D4D4D4"/>
                </a:solidFill>
                <a:effectLst/>
                <a:latin typeface="Consolas" panose="020B0609020204030204" pitchFamily="49" charset="0"/>
              </a:rPr>
              <a:t>(</a:t>
            </a:r>
            <a:r>
              <a:rPr lang="en-IN" b="0" dirty="0" err="1">
                <a:solidFill>
                  <a:srgbClr val="9CDCFE"/>
                </a:solidFill>
                <a:effectLst/>
                <a:latin typeface="Consolas" panose="020B0609020204030204" pitchFamily="49" charset="0"/>
              </a:rPr>
              <a:t>train_X</a:t>
            </a:r>
            <a:r>
              <a:rPr lang="en-IN" b="0" dirty="0">
                <a:solidFill>
                  <a:srgbClr val="D4D4D4"/>
                </a:solidFill>
                <a:effectLst/>
                <a:latin typeface="Consolas" panose="020B0609020204030204" pitchFamily="49" charset="0"/>
              </a:rPr>
              <a:t>, </a:t>
            </a:r>
            <a:r>
              <a:rPr lang="en-IN" b="0" dirty="0" err="1">
                <a:solidFill>
                  <a:srgbClr val="9CDCFE"/>
                </a:solidFill>
                <a:effectLst/>
                <a:latin typeface="Consolas" panose="020B0609020204030204" pitchFamily="49" charset="0"/>
              </a:rPr>
              <a:t>train_Y</a:t>
            </a:r>
            <a:r>
              <a:rPr lang="en-IN" b="0" dirty="0">
                <a:solidFill>
                  <a:srgbClr val="D4D4D4"/>
                </a:solidFill>
                <a:effectLst/>
                <a:latin typeface="Consolas" panose="020B0609020204030204" pitchFamily="49" charset="0"/>
              </a:rPr>
              <a:t>)</a:t>
            </a:r>
          </a:p>
          <a:p>
            <a:br>
              <a:rPr lang="en-IN" b="0" dirty="0">
                <a:solidFill>
                  <a:srgbClr val="D4D4D4"/>
                </a:solidFill>
                <a:effectLst/>
                <a:latin typeface="Consolas" panose="020B0609020204030204" pitchFamily="49" charset="0"/>
              </a:rPr>
            </a:br>
            <a:r>
              <a:rPr lang="en-IN" b="0" dirty="0" err="1">
                <a:solidFill>
                  <a:srgbClr val="9CDCFE"/>
                </a:solidFill>
                <a:effectLst/>
                <a:latin typeface="Consolas" panose="020B0609020204030204" pitchFamily="49" charset="0"/>
              </a:rPr>
              <a:t>predictions_dt</a:t>
            </a:r>
            <a:r>
              <a:rPr lang="en-IN" b="0" dirty="0">
                <a:solidFill>
                  <a:srgbClr val="D4D4D4"/>
                </a:solidFill>
                <a:effectLst/>
                <a:latin typeface="Consolas" panose="020B0609020204030204" pitchFamily="49" charset="0"/>
              </a:rPr>
              <a:t> = </a:t>
            </a:r>
            <a:r>
              <a:rPr lang="en-IN" b="0" dirty="0" err="1">
                <a:solidFill>
                  <a:srgbClr val="9CDCFE"/>
                </a:solidFill>
                <a:effectLst/>
                <a:latin typeface="Consolas" panose="020B0609020204030204" pitchFamily="49" charset="0"/>
              </a:rPr>
              <a:t>decision_tree</a:t>
            </a:r>
            <a:r>
              <a:rPr lang="en-IN" b="0" dirty="0" err="1">
                <a:solidFill>
                  <a:srgbClr val="D4D4D4"/>
                </a:solidFill>
                <a:effectLst/>
                <a:latin typeface="Consolas" panose="020B0609020204030204" pitchFamily="49" charset="0"/>
              </a:rPr>
              <a:t>.predict</a:t>
            </a:r>
            <a:r>
              <a:rPr lang="en-IN" b="0" dirty="0">
                <a:solidFill>
                  <a:srgbClr val="D4D4D4"/>
                </a:solidFill>
                <a:effectLst/>
                <a:latin typeface="Consolas" panose="020B0609020204030204" pitchFamily="49" charset="0"/>
              </a:rPr>
              <a:t>(</a:t>
            </a:r>
            <a:r>
              <a:rPr lang="en-IN" b="0" dirty="0" err="1">
                <a:solidFill>
                  <a:srgbClr val="9CDCFE"/>
                </a:solidFill>
                <a:effectLst/>
                <a:latin typeface="Consolas" panose="020B0609020204030204" pitchFamily="49" charset="0"/>
              </a:rPr>
              <a:t>test_X</a:t>
            </a:r>
            <a:r>
              <a:rPr lang="en-IN" b="0" dirty="0">
                <a:solidFill>
                  <a:srgbClr val="D4D4D4"/>
                </a:solidFill>
                <a:effectLst/>
                <a:latin typeface="Consolas" panose="020B0609020204030204" pitchFamily="49" charset="0"/>
              </a:rPr>
              <a:t>)</a:t>
            </a:r>
          </a:p>
          <a:p>
            <a:r>
              <a:rPr lang="en-IN" b="0" dirty="0" err="1">
                <a:solidFill>
                  <a:srgbClr val="9CDCFE"/>
                </a:solidFill>
                <a:effectLst/>
                <a:latin typeface="Consolas" panose="020B0609020204030204" pitchFamily="49" charset="0"/>
              </a:rPr>
              <a:t>decision_tree_score</a:t>
            </a:r>
            <a:r>
              <a:rPr lang="en-IN" b="0" dirty="0">
                <a:solidFill>
                  <a:srgbClr val="D4D4D4"/>
                </a:solidFill>
                <a:effectLst/>
                <a:latin typeface="Consolas" panose="020B0609020204030204" pitchFamily="49" charset="0"/>
              </a:rPr>
              <a:t> = </a:t>
            </a:r>
            <a:r>
              <a:rPr lang="en-IN" b="0" dirty="0" err="1">
                <a:solidFill>
                  <a:srgbClr val="9CDCFE"/>
                </a:solidFill>
                <a:effectLst/>
                <a:latin typeface="Consolas" panose="020B0609020204030204" pitchFamily="49" charset="0"/>
              </a:rPr>
              <a:t>decision_tree</a:t>
            </a:r>
            <a:r>
              <a:rPr lang="en-IN" b="0" dirty="0" err="1">
                <a:solidFill>
                  <a:srgbClr val="D4D4D4"/>
                </a:solidFill>
                <a:effectLst/>
                <a:latin typeface="Consolas" panose="020B0609020204030204" pitchFamily="49" charset="0"/>
              </a:rPr>
              <a:t>.score</a:t>
            </a:r>
            <a:r>
              <a:rPr lang="en-IN" b="0" dirty="0">
                <a:solidFill>
                  <a:srgbClr val="D4D4D4"/>
                </a:solidFill>
                <a:effectLst/>
                <a:latin typeface="Consolas" panose="020B0609020204030204" pitchFamily="49" charset="0"/>
              </a:rPr>
              <a:t>(</a:t>
            </a:r>
            <a:r>
              <a:rPr lang="en-IN" b="0" dirty="0" err="1">
                <a:solidFill>
                  <a:srgbClr val="9CDCFE"/>
                </a:solidFill>
                <a:effectLst/>
                <a:latin typeface="Consolas" panose="020B0609020204030204" pitchFamily="49" charset="0"/>
              </a:rPr>
              <a:t>test_X</a:t>
            </a:r>
            <a:r>
              <a:rPr lang="en-IN" b="0" dirty="0">
                <a:solidFill>
                  <a:srgbClr val="D4D4D4"/>
                </a:solidFill>
                <a:effectLst/>
                <a:latin typeface="Consolas" panose="020B0609020204030204" pitchFamily="49" charset="0"/>
              </a:rPr>
              <a:t>, </a:t>
            </a:r>
            <a:r>
              <a:rPr lang="en-IN" b="0" dirty="0" err="1">
                <a:solidFill>
                  <a:srgbClr val="9CDCFE"/>
                </a:solidFill>
                <a:effectLst/>
                <a:latin typeface="Consolas" panose="020B0609020204030204" pitchFamily="49" charset="0"/>
              </a:rPr>
              <a:t>test_Y</a:t>
            </a:r>
            <a:r>
              <a:rPr lang="en-IN" b="0" dirty="0">
                <a:solidFill>
                  <a:srgbClr val="D4D4D4"/>
                </a:solidFill>
                <a:effectLst/>
                <a:latin typeface="Consolas" panose="020B0609020204030204" pitchFamily="49" charset="0"/>
              </a:rPr>
              <a:t>) * </a:t>
            </a:r>
            <a:r>
              <a:rPr lang="en-IN" b="0" dirty="0">
                <a:solidFill>
                  <a:srgbClr val="B5CEA8"/>
                </a:solidFill>
                <a:effectLst/>
                <a:latin typeface="Consolas" panose="020B0609020204030204" pitchFamily="49" charset="0"/>
              </a:rPr>
              <a:t>100</a:t>
            </a:r>
          </a:p>
          <a:p>
            <a:endParaRPr lang="en-IN" b="0" dirty="0">
              <a:solidFill>
                <a:srgbClr val="B5CEA8"/>
              </a:solidFill>
              <a:effectLst/>
              <a:latin typeface="Consolas" panose="020B0609020204030204" pitchFamily="49" charset="0"/>
            </a:endParaRPr>
          </a:p>
          <a:p>
            <a:r>
              <a:rPr lang="en-IN" b="0" dirty="0">
                <a:solidFill>
                  <a:srgbClr val="6A9955"/>
                </a:solidFill>
                <a:effectLst/>
                <a:latin typeface="Consolas" panose="020B0609020204030204" pitchFamily="49" charset="0"/>
              </a:rPr>
              <a:t># Random Forest</a:t>
            </a:r>
            <a:endParaRPr lang="en-IN" b="0" dirty="0">
              <a:solidFill>
                <a:srgbClr val="D4D4D4"/>
              </a:solidFill>
              <a:effectLst/>
              <a:latin typeface="Consolas" panose="020B0609020204030204" pitchFamily="49" charset="0"/>
            </a:endParaRPr>
          </a:p>
          <a:p>
            <a:r>
              <a:rPr lang="en-IN" b="0" dirty="0" err="1">
                <a:solidFill>
                  <a:srgbClr val="9CDCFE"/>
                </a:solidFill>
                <a:effectLst/>
                <a:latin typeface="Consolas" panose="020B0609020204030204" pitchFamily="49" charset="0"/>
              </a:rPr>
              <a:t>random_forest</a:t>
            </a:r>
            <a:r>
              <a:rPr lang="en-IN" b="0" dirty="0">
                <a:solidFill>
                  <a:srgbClr val="D4D4D4"/>
                </a:solidFill>
                <a:effectLst/>
                <a:latin typeface="Consolas" panose="020B0609020204030204" pitchFamily="49" charset="0"/>
              </a:rPr>
              <a:t> = </a:t>
            </a:r>
            <a:r>
              <a:rPr lang="en-IN" b="0" dirty="0" err="1">
                <a:solidFill>
                  <a:srgbClr val="D4D4D4"/>
                </a:solidFill>
                <a:effectLst/>
                <a:latin typeface="Consolas" panose="020B0609020204030204" pitchFamily="49" charset="0"/>
              </a:rPr>
              <a:t>RandomForestClassifier</a:t>
            </a:r>
            <a:r>
              <a:rPr lang="en-IN" b="0" dirty="0">
                <a:solidFill>
                  <a:srgbClr val="D4D4D4"/>
                </a:solidFill>
                <a:effectLst/>
                <a:latin typeface="Consolas" panose="020B0609020204030204" pitchFamily="49" charset="0"/>
              </a:rPr>
              <a:t>(</a:t>
            </a:r>
            <a:r>
              <a:rPr lang="en-IN" b="0" dirty="0" err="1">
                <a:solidFill>
                  <a:srgbClr val="9CDCFE"/>
                </a:solidFill>
                <a:effectLst/>
                <a:latin typeface="Consolas" panose="020B0609020204030204" pitchFamily="49" charset="0"/>
              </a:rPr>
              <a:t>n_estimators</a:t>
            </a:r>
            <a:r>
              <a:rPr lang="en-IN" b="0" dirty="0">
                <a:solidFill>
                  <a:srgbClr val="D4D4D4"/>
                </a:solidFill>
                <a:effectLst/>
                <a:latin typeface="Consolas" panose="020B0609020204030204" pitchFamily="49" charset="0"/>
              </a:rPr>
              <a:t>= </a:t>
            </a:r>
            <a:r>
              <a:rPr lang="en-IN" b="0" dirty="0">
                <a:solidFill>
                  <a:srgbClr val="B5CEA8"/>
                </a:solidFill>
                <a:effectLst/>
                <a:latin typeface="Consolas" panose="020B0609020204030204" pitchFamily="49" charset="0"/>
              </a:rPr>
              <a:t>100</a:t>
            </a:r>
            <a:r>
              <a:rPr lang="en-IN" b="0" dirty="0">
                <a:solidFill>
                  <a:srgbClr val="D4D4D4"/>
                </a:solidFill>
                <a:effectLst/>
                <a:latin typeface="Consolas" panose="020B0609020204030204" pitchFamily="49" charset="0"/>
              </a:rPr>
              <a:t>)</a:t>
            </a:r>
          </a:p>
          <a:p>
            <a:r>
              <a:rPr lang="en-IN" b="0" dirty="0" err="1">
                <a:solidFill>
                  <a:srgbClr val="9CDCFE"/>
                </a:solidFill>
                <a:effectLst/>
                <a:latin typeface="Consolas" panose="020B0609020204030204" pitchFamily="49" charset="0"/>
              </a:rPr>
              <a:t>random_forest</a:t>
            </a:r>
            <a:r>
              <a:rPr lang="en-IN" b="0" dirty="0" err="1">
                <a:solidFill>
                  <a:srgbClr val="D4D4D4"/>
                </a:solidFill>
                <a:effectLst/>
                <a:latin typeface="Consolas" panose="020B0609020204030204" pitchFamily="49" charset="0"/>
              </a:rPr>
              <a:t>.fit</a:t>
            </a:r>
            <a:r>
              <a:rPr lang="en-IN" b="0" dirty="0">
                <a:solidFill>
                  <a:srgbClr val="D4D4D4"/>
                </a:solidFill>
                <a:effectLst/>
                <a:latin typeface="Consolas" panose="020B0609020204030204" pitchFamily="49" charset="0"/>
              </a:rPr>
              <a:t>(</a:t>
            </a:r>
            <a:r>
              <a:rPr lang="en-IN" b="0" dirty="0" err="1">
                <a:solidFill>
                  <a:srgbClr val="9CDCFE"/>
                </a:solidFill>
                <a:effectLst/>
                <a:latin typeface="Consolas" panose="020B0609020204030204" pitchFamily="49" charset="0"/>
              </a:rPr>
              <a:t>train_X</a:t>
            </a:r>
            <a:r>
              <a:rPr lang="en-IN" b="0" dirty="0">
                <a:solidFill>
                  <a:srgbClr val="D4D4D4"/>
                </a:solidFill>
                <a:effectLst/>
                <a:latin typeface="Consolas" panose="020B0609020204030204" pitchFamily="49" charset="0"/>
              </a:rPr>
              <a:t>, </a:t>
            </a:r>
            <a:r>
              <a:rPr lang="en-IN" b="0" dirty="0" err="1">
                <a:solidFill>
                  <a:srgbClr val="9CDCFE"/>
                </a:solidFill>
                <a:effectLst/>
                <a:latin typeface="Consolas" panose="020B0609020204030204" pitchFamily="49" charset="0"/>
              </a:rPr>
              <a:t>train_Y</a:t>
            </a:r>
            <a:r>
              <a:rPr lang="en-IN" b="0" dirty="0">
                <a:solidFill>
                  <a:srgbClr val="D4D4D4"/>
                </a:solidFill>
                <a:effectLst/>
                <a:latin typeface="Consolas" panose="020B0609020204030204" pitchFamily="49" charset="0"/>
              </a:rPr>
              <a:t>)</a:t>
            </a:r>
          </a:p>
          <a:p>
            <a:br>
              <a:rPr lang="en-IN" b="0" dirty="0">
                <a:solidFill>
                  <a:srgbClr val="D4D4D4"/>
                </a:solidFill>
                <a:effectLst/>
                <a:latin typeface="Consolas" panose="020B0609020204030204" pitchFamily="49" charset="0"/>
              </a:rPr>
            </a:br>
            <a:r>
              <a:rPr lang="en-IN" b="0" dirty="0" err="1">
                <a:solidFill>
                  <a:srgbClr val="9CDCFE"/>
                </a:solidFill>
                <a:effectLst/>
                <a:latin typeface="Consolas" panose="020B0609020204030204" pitchFamily="49" charset="0"/>
              </a:rPr>
              <a:t>predictions_rf</a:t>
            </a:r>
            <a:r>
              <a:rPr lang="en-IN" b="0" dirty="0">
                <a:solidFill>
                  <a:srgbClr val="D4D4D4"/>
                </a:solidFill>
                <a:effectLst/>
                <a:latin typeface="Consolas" panose="020B0609020204030204" pitchFamily="49" charset="0"/>
              </a:rPr>
              <a:t> = </a:t>
            </a:r>
            <a:r>
              <a:rPr lang="en-IN" b="0" dirty="0" err="1">
                <a:solidFill>
                  <a:srgbClr val="9CDCFE"/>
                </a:solidFill>
                <a:effectLst/>
                <a:latin typeface="Consolas" panose="020B0609020204030204" pitchFamily="49" charset="0"/>
              </a:rPr>
              <a:t>random_forest</a:t>
            </a:r>
            <a:r>
              <a:rPr lang="en-IN" b="0" dirty="0" err="1">
                <a:solidFill>
                  <a:srgbClr val="D4D4D4"/>
                </a:solidFill>
                <a:effectLst/>
                <a:latin typeface="Consolas" panose="020B0609020204030204" pitchFamily="49" charset="0"/>
              </a:rPr>
              <a:t>.predict</a:t>
            </a:r>
            <a:r>
              <a:rPr lang="en-IN" b="0" dirty="0">
                <a:solidFill>
                  <a:srgbClr val="D4D4D4"/>
                </a:solidFill>
                <a:effectLst/>
                <a:latin typeface="Consolas" panose="020B0609020204030204" pitchFamily="49" charset="0"/>
              </a:rPr>
              <a:t>(</a:t>
            </a:r>
            <a:r>
              <a:rPr lang="en-IN" b="0" dirty="0" err="1">
                <a:solidFill>
                  <a:srgbClr val="9CDCFE"/>
                </a:solidFill>
                <a:effectLst/>
                <a:latin typeface="Consolas" panose="020B0609020204030204" pitchFamily="49" charset="0"/>
              </a:rPr>
              <a:t>test_X</a:t>
            </a:r>
            <a:r>
              <a:rPr lang="en-IN" b="0" dirty="0">
                <a:solidFill>
                  <a:srgbClr val="D4D4D4"/>
                </a:solidFill>
                <a:effectLst/>
                <a:latin typeface="Consolas" panose="020B0609020204030204" pitchFamily="49" charset="0"/>
              </a:rPr>
              <a:t>)</a:t>
            </a:r>
          </a:p>
          <a:p>
            <a:r>
              <a:rPr lang="en-IN" b="0" dirty="0" err="1">
                <a:solidFill>
                  <a:srgbClr val="9CDCFE"/>
                </a:solidFill>
                <a:effectLst/>
                <a:latin typeface="Consolas" panose="020B0609020204030204" pitchFamily="49" charset="0"/>
              </a:rPr>
              <a:t>random_forest_score</a:t>
            </a:r>
            <a:r>
              <a:rPr lang="en-IN" b="0" dirty="0">
                <a:solidFill>
                  <a:srgbClr val="D4D4D4"/>
                </a:solidFill>
                <a:effectLst/>
                <a:latin typeface="Consolas" panose="020B0609020204030204" pitchFamily="49" charset="0"/>
              </a:rPr>
              <a:t> = </a:t>
            </a:r>
            <a:r>
              <a:rPr lang="en-IN" b="0" dirty="0" err="1">
                <a:solidFill>
                  <a:srgbClr val="9CDCFE"/>
                </a:solidFill>
                <a:effectLst/>
                <a:latin typeface="Consolas" panose="020B0609020204030204" pitchFamily="49" charset="0"/>
              </a:rPr>
              <a:t>random_forest</a:t>
            </a:r>
            <a:r>
              <a:rPr lang="en-IN" b="0" dirty="0" err="1">
                <a:solidFill>
                  <a:srgbClr val="D4D4D4"/>
                </a:solidFill>
                <a:effectLst/>
                <a:latin typeface="Consolas" panose="020B0609020204030204" pitchFamily="49" charset="0"/>
              </a:rPr>
              <a:t>.score</a:t>
            </a:r>
            <a:r>
              <a:rPr lang="en-IN" b="0" dirty="0">
                <a:solidFill>
                  <a:srgbClr val="D4D4D4"/>
                </a:solidFill>
                <a:effectLst/>
                <a:latin typeface="Consolas" panose="020B0609020204030204" pitchFamily="49" charset="0"/>
              </a:rPr>
              <a:t>(</a:t>
            </a:r>
            <a:r>
              <a:rPr lang="en-IN" b="0" dirty="0" err="1">
                <a:solidFill>
                  <a:srgbClr val="9CDCFE"/>
                </a:solidFill>
                <a:effectLst/>
                <a:latin typeface="Consolas" panose="020B0609020204030204" pitchFamily="49" charset="0"/>
              </a:rPr>
              <a:t>test_X</a:t>
            </a:r>
            <a:r>
              <a:rPr lang="en-IN" b="0" dirty="0">
                <a:solidFill>
                  <a:srgbClr val="D4D4D4"/>
                </a:solidFill>
                <a:effectLst/>
                <a:latin typeface="Consolas" panose="020B0609020204030204" pitchFamily="49" charset="0"/>
              </a:rPr>
              <a:t>, </a:t>
            </a:r>
            <a:r>
              <a:rPr lang="en-IN" b="0" dirty="0" err="1">
                <a:solidFill>
                  <a:srgbClr val="9CDCFE"/>
                </a:solidFill>
                <a:effectLst/>
                <a:latin typeface="Consolas" panose="020B0609020204030204" pitchFamily="49" charset="0"/>
              </a:rPr>
              <a:t>test_Y</a:t>
            </a:r>
            <a:r>
              <a:rPr lang="en-IN" b="0" dirty="0">
                <a:solidFill>
                  <a:srgbClr val="D4D4D4"/>
                </a:solidFill>
                <a:effectLst/>
                <a:latin typeface="Consolas" panose="020B0609020204030204" pitchFamily="49" charset="0"/>
              </a:rPr>
              <a:t>) * </a:t>
            </a:r>
            <a:r>
              <a:rPr lang="en-IN" b="0" dirty="0">
                <a:solidFill>
                  <a:srgbClr val="B5CEA8"/>
                </a:solidFill>
                <a:effectLst/>
                <a:latin typeface="Consolas" panose="020B0609020204030204" pitchFamily="49" charset="0"/>
              </a:rPr>
              <a:t>100</a:t>
            </a:r>
            <a:endParaRPr lang="en-IN" b="0" dirty="0">
              <a:solidFill>
                <a:srgbClr val="D4D4D4"/>
              </a:solidFill>
              <a:effectLst/>
              <a:latin typeface="Consolas" panose="020B0609020204030204" pitchFamily="49" charset="0"/>
            </a:endParaRPr>
          </a:p>
          <a:p>
            <a:endParaRPr lang="en-IN"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867501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chemeClr val="bg1"/>
            </a:gs>
            <a:gs pos="100000">
              <a:srgbClr val="00FF99"/>
            </a:gs>
          </a:gsLst>
          <a:lin ang="2700000" scaled="1"/>
          <a:tileRect/>
        </a:gra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9A6ADEC-CFAD-C9AD-6718-28FA826FF32C}"/>
              </a:ext>
            </a:extLst>
          </p:cNvPr>
          <p:cNvSpPr txBox="1"/>
          <p:nvPr/>
        </p:nvSpPr>
        <p:spPr>
          <a:xfrm>
            <a:off x="138618" y="188016"/>
            <a:ext cx="12053381" cy="1200329"/>
          </a:xfrm>
          <a:prstGeom prst="rect">
            <a:avLst/>
          </a:prstGeom>
          <a:noFill/>
        </p:spPr>
        <p:txBody>
          <a:bodyPr wrap="square">
            <a:spAutoFit/>
          </a:bodyPr>
          <a:lstStyle/>
          <a:p>
            <a:r>
              <a:rPr lang="en-US" b="0" dirty="0">
                <a:solidFill>
                  <a:srgbClr val="6A9955"/>
                </a:solidFill>
                <a:effectLst/>
                <a:latin typeface="Consolas" panose="020B0609020204030204" pitchFamily="49" charset="0"/>
              </a:rPr>
              <a:t># Print scores of our classifiers</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"Random Forest Score: "</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random_forest_score</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"Decision Tree Score: "</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decision_tree_score</a:t>
            </a:r>
            <a:r>
              <a:rPr lang="en-US" b="0" dirty="0">
                <a:solidFill>
                  <a:srgbClr val="D4D4D4"/>
                </a:solidFill>
                <a:effectLst/>
                <a:latin typeface="Consolas" panose="020B0609020204030204" pitchFamily="49" charset="0"/>
              </a:rPr>
              <a:t>)</a:t>
            </a:r>
          </a:p>
        </p:txBody>
      </p:sp>
      <p:pic>
        <p:nvPicPr>
          <p:cNvPr id="11" name="Picture 10">
            <a:extLst>
              <a:ext uri="{FF2B5EF4-FFF2-40B4-BE49-F238E27FC236}">
                <a16:creationId xmlns:a16="http://schemas.microsoft.com/office/drawing/2014/main" id="{EBCC946B-4B36-0050-2BB0-6EEA458BE022}"/>
              </a:ext>
            </a:extLst>
          </p:cNvPr>
          <p:cNvPicPr>
            <a:picLocks noChangeAspect="1"/>
          </p:cNvPicPr>
          <p:nvPr/>
        </p:nvPicPr>
        <p:blipFill rotWithShape="1">
          <a:blip r:embed="rId2">
            <a:extLst>
              <a:ext uri="{28A0092B-C50C-407E-A947-70E740481C1C}">
                <a14:useLocalDpi xmlns:a14="http://schemas.microsoft.com/office/drawing/2010/main" val="0"/>
              </a:ext>
            </a:extLst>
          </a:blip>
          <a:srcRect l="1137" t="33855" b="40913"/>
          <a:stretch/>
        </p:blipFill>
        <p:spPr>
          <a:xfrm>
            <a:off x="69309" y="1575882"/>
            <a:ext cx="12053381" cy="1634246"/>
          </a:xfrm>
          <a:prstGeom prst="rect">
            <a:avLst/>
          </a:prstGeom>
        </p:spPr>
      </p:pic>
      <p:sp>
        <p:nvSpPr>
          <p:cNvPr id="13" name="TextBox 12">
            <a:extLst>
              <a:ext uri="{FF2B5EF4-FFF2-40B4-BE49-F238E27FC236}">
                <a16:creationId xmlns:a16="http://schemas.microsoft.com/office/drawing/2014/main" id="{50370A80-C3FA-CC16-F3F4-0FF5338B4A31}"/>
              </a:ext>
            </a:extLst>
          </p:cNvPr>
          <p:cNvSpPr txBox="1"/>
          <p:nvPr/>
        </p:nvSpPr>
        <p:spPr>
          <a:xfrm>
            <a:off x="355600" y="3397664"/>
            <a:ext cx="11684000" cy="1477328"/>
          </a:xfrm>
          <a:prstGeom prst="rect">
            <a:avLst/>
          </a:prstGeom>
          <a:noFill/>
        </p:spPr>
        <p:txBody>
          <a:bodyPr wrap="square">
            <a:spAutoFit/>
          </a:bodyPr>
          <a:lstStyle/>
          <a:p>
            <a:r>
              <a:rPr lang="fr-FR" b="0" dirty="0">
                <a:solidFill>
                  <a:srgbClr val="6A9955"/>
                </a:solidFill>
                <a:effectLst/>
                <a:latin typeface="Consolas" panose="020B0609020204030204" pitchFamily="49" charset="0"/>
              </a:rPr>
              <a:t># Plot confusion matrix for </a:t>
            </a:r>
            <a:r>
              <a:rPr lang="fr-FR" b="0" dirty="0" err="1">
                <a:solidFill>
                  <a:srgbClr val="6A9955"/>
                </a:solidFill>
                <a:effectLst/>
                <a:latin typeface="Consolas" panose="020B0609020204030204" pitchFamily="49" charset="0"/>
              </a:rPr>
              <a:t>Decision</a:t>
            </a:r>
            <a:r>
              <a:rPr lang="fr-FR" b="0" dirty="0">
                <a:solidFill>
                  <a:srgbClr val="6A9955"/>
                </a:solidFill>
                <a:effectLst/>
                <a:latin typeface="Consolas" panose="020B0609020204030204" pitchFamily="49" charset="0"/>
              </a:rPr>
              <a:t> </a:t>
            </a:r>
            <a:r>
              <a:rPr lang="fr-FR" b="0" dirty="0" err="1">
                <a:solidFill>
                  <a:srgbClr val="6A9955"/>
                </a:solidFill>
                <a:effectLst/>
                <a:latin typeface="Consolas" panose="020B0609020204030204" pitchFamily="49" charset="0"/>
              </a:rPr>
              <a:t>Trees</a:t>
            </a:r>
            <a:endParaRPr lang="fr-FR" b="0" dirty="0">
              <a:solidFill>
                <a:srgbClr val="D4D4D4"/>
              </a:solidFill>
              <a:effectLst/>
              <a:latin typeface="Consolas" panose="020B0609020204030204" pitchFamily="49" charset="0"/>
            </a:endParaRPr>
          </a:p>
          <a:p>
            <a:br>
              <a:rPr lang="fr-FR" b="0" dirty="0">
                <a:solidFill>
                  <a:srgbClr val="D4D4D4"/>
                </a:solidFill>
                <a:effectLst/>
                <a:latin typeface="Consolas" panose="020B0609020204030204" pitchFamily="49" charset="0"/>
              </a:rPr>
            </a:br>
            <a:r>
              <a:rPr lang="fr-FR" b="0" dirty="0" err="1">
                <a:solidFill>
                  <a:srgbClr val="9CDCFE"/>
                </a:solidFill>
                <a:effectLst/>
                <a:latin typeface="Consolas" panose="020B0609020204030204" pitchFamily="49" charset="0"/>
              </a:rPr>
              <a:t>confusion_matrix_dt</a:t>
            </a:r>
            <a:r>
              <a:rPr lang="fr-FR" b="0" dirty="0">
                <a:solidFill>
                  <a:srgbClr val="D4D4D4"/>
                </a:solidFill>
                <a:effectLst/>
                <a:latin typeface="Consolas" panose="020B0609020204030204" pitchFamily="49" charset="0"/>
              </a:rPr>
              <a:t> = </a:t>
            </a:r>
            <a:r>
              <a:rPr lang="fr-FR" b="0" dirty="0" err="1">
                <a:solidFill>
                  <a:srgbClr val="D4D4D4"/>
                </a:solidFill>
                <a:effectLst/>
                <a:latin typeface="Consolas" panose="020B0609020204030204" pitchFamily="49" charset="0"/>
              </a:rPr>
              <a:t>confusion_matrix</a:t>
            </a:r>
            <a:r>
              <a:rPr lang="fr-FR" b="0" dirty="0">
                <a:solidFill>
                  <a:srgbClr val="D4D4D4"/>
                </a:solidFill>
                <a:effectLst/>
                <a:latin typeface="Consolas" panose="020B0609020204030204" pitchFamily="49" charset="0"/>
              </a:rPr>
              <a:t>(</a:t>
            </a:r>
            <a:r>
              <a:rPr lang="fr-FR" b="0" dirty="0" err="1">
                <a:solidFill>
                  <a:srgbClr val="9CDCFE"/>
                </a:solidFill>
                <a:effectLst/>
                <a:latin typeface="Consolas" panose="020B0609020204030204" pitchFamily="49" charset="0"/>
              </a:rPr>
              <a:t>test_Y</a:t>
            </a:r>
            <a:r>
              <a:rPr lang="fr-FR" b="0" dirty="0">
                <a:solidFill>
                  <a:srgbClr val="D4D4D4"/>
                </a:solidFill>
                <a:effectLst/>
                <a:latin typeface="Consolas" panose="020B0609020204030204" pitchFamily="49" charset="0"/>
              </a:rPr>
              <a:t>, </a:t>
            </a:r>
            <a:r>
              <a:rPr lang="fr-FR" b="0" dirty="0" err="1">
                <a:solidFill>
                  <a:srgbClr val="9CDCFE"/>
                </a:solidFill>
                <a:effectLst/>
                <a:latin typeface="Consolas" panose="020B0609020204030204" pitchFamily="49" charset="0"/>
              </a:rPr>
              <a:t>predictions_dt</a:t>
            </a:r>
            <a:r>
              <a:rPr lang="fr-FR" b="0" dirty="0" err="1">
                <a:solidFill>
                  <a:srgbClr val="D4D4D4"/>
                </a:solidFill>
                <a:effectLst/>
                <a:latin typeface="Consolas" panose="020B0609020204030204" pitchFamily="49" charset="0"/>
              </a:rPr>
              <a:t>.round</a:t>
            </a:r>
            <a:r>
              <a:rPr lang="fr-FR" b="0" dirty="0">
                <a:solidFill>
                  <a:srgbClr val="D4D4D4"/>
                </a:solidFill>
                <a:effectLst/>
                <a:latin typeface="Consolas" panose="020B0609020204030204" pitchFamily="49" charset="0"/>
              </a:rPr>
              <a:t>())</a:t>
            </a:r>
          </a:p>
          <a:p>
            <a:r>
              <a:rPr lang="fr-FR" b="0" dirty="0" err="1">
                <a:solidFill>
                  <a:srgbClr val="DCDCAA"/>
                </a:solidFill>
                <a:effectLst/>
                <a:latin typeface="Consolas" panose="020B0609020204030204" pitchFamily="49" charset="0"/>
              </a:rPr>
              <a:t>print</a:t>
            </a:r>
            <a:r>
              <a:rPr lang="fr-FR" b="0" dirty="0">
                <a:solidFill>
                  <a:srgbClr val="D4D4D4"/>
                </a:solidFill>
                <a:effectLst/>
                <a:latin typeface="Consolas" panose="020B0609020204030204" pitchFamily="49" charset="0"/>
              </a:rPr>
              <a:t>(</a:t>
            </a:r>
            <a:r>
              <a:rPr lang="fr-FR" b="0" dirty="0">
                <a:solidFill>
                  <a:srgbClr val="CE9178"/>
                </a:solidFill>
                <a:effectLst/>
                <a:latin typeface="Consolas" panose="020B0609020204030204" pitchFamily="49" charset="0"/>
              </a:rPr>
              <a:t>"Confusion Matrix - </a:t>
            </a:r>
            <a:r>
              <a:rPr lang="fr-FR" b="0" dirty="0" err="1">
                <a:solidFill>
                  <a:srgbClr val="CE9178"/>
                </a:solidFill>
                <a:effectLst/>
                <a:latin typeface="Consolas" panose="020B0609020204030204" pitchFamily="49" charset="0"/>
              </a:rPr>
              <a:t>Decision</a:t>
            </a:r>
            <a:r>
              <a:rPr lang="fr-FR" b="0" dirty="0">
                <a:solidFill>
                  <a:srgbClr val="CE9178"/>
                </a:solidFill>
                <a:effectLst/>
                <a:latin typeface="Consolas" panose="020B0609020204030204" pitchFamily="49" charset="0"/>
              </a:rPr>
              <a:t> </a:t>
            </a:r>
            <a:r>
              <a:rPr lang="fr-FR" b="0" dirty="0" err="1">
                <a:solidFill>
                  <a:srgbClr val="CE9178"/>
                </a:solidFill>
                <a:effectLst/>
                <a:latin typeface="Consolas" panose="020B0609020204030204" pitchFamily="49" charset="0"/>
              </a:rPr>
              <a:t>Tree</a:t>
            </a:r>
            <a:r>
              <a:rPr lang="fr-FR" b="0" dirty="0">
                <a:solidFill>
                  <a:srgbClr val="CE9178"/>
                </a:solidFill>
                <a:effectLst/>
                <a:latin typeface="Consolas" panose="020B0609020204030204" pitchFamily="49" charset="0"/>
              </a:rPr>
              <a:t>"</a:t>
            </a:r>
            <a:r>
              <a:rPr lang="fr-FR" b="0" dirty="0">
                <a:solidFill>
                  <a:srgbClr val="D4D4D4"/>
                </a:solidFill>
                <a:effectLst/>
                <a:latin typeface="Consolas" panose="020B0609020204030204" pitchFamily="49" charset="0"/>
              </a:rPr>
              <a:t>)</a:t>
            </a:r>
          </a:p>
          <a:p>
            <a:r>
              <a:rPr lang="fr-FR" b="0" dirty="0" err="1">
                <a:solidFill>
                  <a:srgbClr val="DCDCAA"/>
                </a:solidFill>
                <a:effectLst/>
                <a:latin typeface="Consolas" panose="020B0609020204030204" pitchFamily="49" charset="0"/>
              </a:rPr>
              <a:t>print</a:t>
            </a:r>
            <a:r>
              <a:rPr lang="fr-FR" b="0" dirty="0">
                <a:solidFill>
                  <a:srgbClr val="D4D4D4"/>
                </a:solidFill>
                <a:effectLst/>
                <a:latin typeface="Consolas" panose="020B0609020204030204" pitchFamily="49" charset="0"/>
              </a:rPr>
              <a:t>(</a:t>
            </a:r>
            <a:r>
              <a:rPr lang="fr-FR" b="0" dirty="0" err="1">
                <a:solidFill>
                  <a:srgbClr val="9CDCFE"/>
                </a:solidFill>
                <a:effectLst/>
                <a:latin typeface="Consolas" panose="020B0609020204030204" pitchFamily="49" charset="0"/>
              </a:rPr>
              <a:t>confusion_matrix_dt</a:t>
            </a:r>
            <a:r>
              <a:rPr lang="fr-FR" b="0" dirty="0">
                <a:solidFill>
                  <a:srgbClr val="D4D4D4"/>
                </a:solidFill>
                <a:effectLst/>
                <a:latin typeface="Consolas" panose="020B0609020204030204" pitchFamily="49" charset="0"/>
              </a:rPr>
              <a:t>)</a:t>
            </a:r>
          </a:p>
        </p:txBody>
      </p:sp>
      <p:pic>
        <p:nvPicPr>
          <p:cNvPr id="15" name="Picture 14">
            <a:extLst>
              <a:ext uri="{FF2B5EF4-FFF2-40B4-BE49-F238E27FC236}">
                <a16:creationId xmlns:a16="http://schemas.microsoft.com/office/drawing/2014/main" id="{7F1225F2-CD97-17BA-96E8-4C0FAFDEC1DF}"/>
              </a:ext>
            </a:extLst>
          </p:cNvPr>
          <p:cNvPicPr>
            <a:picLocks noChangeAspect="1"/>
          </p:cNvPicPr>
          <p:nvPr/>
        </p:nvPicPr>
        <p:blipFill rotWithShape="1">
          <a:blip r:embed="rId3">
            <a:extLst>
              <a:ext uri="{28A0092B-C50C-407E-A947-70E740481C1C}">
                <a14:useLocalDpi xmlns:a14="http://schemas.microsoft.com/office/drawing/2010/main" val="0"/>
              </a:ext>
            </a:extLst>
          </a:blip>
          <a:srcRect t="30074" b="59259"/>
          <a:stretch/>
        </p:blipFill>
        <p:spPr>
          <a:xfrm>
            <a:off x="0" y="4916358"/>
            <a:ext cx="12192000" cy="731520"/>
          </a:xfrm>
          <a:prstGeom prst="rect">
            <a:avLst/>
          </a:prstGeom>
        </p:spPr>
      </p:pic>
    </p:spTree>
    <p:extLst>
      <p:ext uri="{BB962C8B-B14F-4D97-AF65-F5344CB8AC3E}">
        <p14:creationId xmlns:p14="http://schemas.microsoft.com/office/powerpoint/2010/main" val="704854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341AB-7326-450C-8684-1EEC5D5FCFD9}"/>
              </a:ext>
            </a:extLst>
          </p:cNvPr>
          <p:cNvSpPr txBox="1"/>
          <p:nvPr/>
        </p:nvSpPr>
        <p:spPr>
          <a:xfrm>
            <a:off x="525982" y="509798"/>
            <a:ext cx="3592864" cy="830997"/>
          </a:xfrm>
          <a:prstGeom prst="rect">
            <a:avLst/>
          </a:prstGeom>
          <a:noFill/>
        </p:spPr>
        <p:txBody>
          <a:bodyPr wrap="square" rtlCol="0">
            <a:spAutoFit/>
          </a:bodyPr>
          <a:lstStyle/>
          <a:p>
            <a:r>
              <a:rPr lang="en-IN" sz="4800" dirty="0">
                <a:solidFill>
                  <a:schemeClr val="bg1"/>
                </a:solidFill>
                <a:latin typeface="Arial" panose="020B0604020202020204" pitchFamily="34" charset="0"/>
                <a:cs typeface="Arial" panose="020B0604020202020204" pitchFamily="34" charset="0"/>
              </a:rPr>
              <a:t>Contents :-</a:t>
            </a:r>
          </a:p>
        </p:txBody>
      </p:sp>
      <p:sp>
        <p:nvSpPr>
          <p:cNvPr id="4" name="TextBox 3">
            <a:extLst>
              <a:ext uri="{FF2B5EF4-FFF2-40B4-BE49-F238E27FC236}">
                <a16:creationId xmlns:a16="http://schemas.microsoft.com/office/drawing/2014/main" id="{636924E9-C835-491B-8DFE-51777FB8607E}"/>
              </a:ext>
            </a:extLst>
          </p:cNvPr>
          <p:cNvSpPr txBox="1"/>
          <p:nvPr/>
        </p:nvSpPr>
        <p:spPr>
          <a:xfrm>
            <a:off x="655455" y="1367554"/>
            <a:ext cx="7657965" cy="517040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IN" sz="2400" dirty="0">
                <a:solidFill>
                  <a:srgbClr val="00B0F0"/>
                </a:solidFill>
              </a:rPr>
              <a:t>Abstract</a:t>
            </a:r>
          </a:p>
          <a:p>
            <a:pPr marL="342900" indent="-342900">
              <a:lnSpc>
                <a:spcPct val="150000"/>
              </a:lnSpc>
              <a:buFont typeface="Arial" panose="020B0604020202020204" pitchFamily="34" charset="0"/>
              <a:buChar char="•"/>
            </a:pPr>
            <a:r>
              <a:rPr lang="en-IN" sz="2400" dirty="0">
                <a:solidFill>
                  <a:srgbClr val="00B0F0"/>
                </a:solidFill>
              </a:rPr>
              <a:t>Literature Survey</a:t>
            </a:r>
          </a:p>
          <a:p>
            <a:pPr marL="342900" indent="-342900">
              <a:lnSpc>
                <a:spcPct val="150000"/>
              </a:lnSpc>
              <a:buFont typeface="Arial" panose="020B0604020202020204" pitchFamily="34" charset="0"/>
              <a:buChar char="•"/>
            </a:pPr>
            <a:r>
              <a:rPr lang="en-IN" sz="2400" dirty="0">
                <a:solidFill>
                  <a:srgbClr val="00B0F0"/>
                </a:solidFill>
              </a:rPr>
              <a:t>Requirements</a:t>
            </a:r>
          </a:p>
          <a:p>
            <a:pPr marL="342900" indent="-342900">
              <a:lnSpc>
                <a:spcPct val="150000"/>
              </a:lnSpc>
              <a:buFont typeface="Arial" panose="020B0604020202020204" pitchFamily="34" charset="0"/>
              <a:buChar char="•"/>
            </a:pPr>
            <a:r>
              <a:rPr lang="en-IN" sz="2400" dirty="0">
                <a:solidFill>
                  <a:srgbClr val="00B0F0"/>
                </a:solidFill>
              </a:rPr>
              <a:t>Key Words</a:t>
            </a:r>
          </a:p>
          <a:p>
            <a:pPr marL="342900" indent="-342900">
              <a:lnSpc>
                <a:spcPct val="150000"/>
              </a:lnSpc>
              <a:buFont typeface="Arial" panose="020B0604020202020204" pitchFamily="34" charset="0"/>
              <a:buChar char="•"/>
            </a:pPr>
            <a:r>
              <a:rPr lang="en-IN" sz="2400" dirty="0">
                <a:solidFill>
                  <a:srgbClr val="00B0F0"/>
                </a:solidFill>
              </a:rPr>
              <a:t>Design Phase</a:t>
            </a:r>
          </a:p>
          <a:p>
            <a:pPr marL="342900" indent="-342900">
              <a:lnSpc>
                <a:spcPct val="150000"/>
              </a:lnSpc>
              <a:buFont typeface="Arial" panose="020B0604020202020204" pitchFamily="34" charset="0"/>
              <a:buChar char="•"/>
            </a:pPr>
            <a:r>
              <a:rPr lang="en-IN" sz="2400" dirty="0">
                <a:solidFill>
                  <a:srgbClr val="00B0F0"/>
                </a:solidFill>
              </a:rPr>
              <a:t>Implementation Phase</a:t>
            </a:r>
          </a:p>
          <a:p>
            <a:pPr marL="342900" indent="-342900">
              <a:lnSpc>
                <a:spcPct val="150000"/>
              </a:lnSpc>
              <a:buFont typeface="Arial" panose="020B0604020202020204" pitchFamily="34" charset="0"/>
              <a:buChar char="•"/>
            </a:pPr>
            <a:r>
              <a:rPr lang="en-IN" sz="2400" dirty="0">
                <a:solidFill>
                  <a:srgbClr val="00B0F0"/>
                </a:solidFill>
              </a:rPr>
              <a:t>Testing Phase</a:t>
            </a:r>
          </a:p>
          <a:p>
            <a:pPr marL="342900" indent="-342900">
              <a:lnSpc>
                <a:spcPct val="150000"/>
              </a:lnSpc>
              <a:buFont typeface="Arial" panose="020B0604020202020204" pitchFamily="34" charset="0"/>
              <a:buChar char="•"/>
            </a:pPr>
            <a:r>
              <a:rPr lang="en-IN" sz="2400" dirty="0">
                <a:solidFill>
                  <a:srgbClr val="00B0F0"/>
                </a:solidFill>
              </a:rPr>
              <a:t>References</a:t>
            </a:r>
          </a:p>
          <a:p>
            <a:pPr marL="342900" indent="-342900">
              <a:lnSpc>
                <a:spcPct val="150000"/>
              </a:lnSpc>
              <a:buFont typeface="Arial" panose="020B0604020202020204" pitchFamily="34" charset="0"/>
              <a:buChar char="•"/>
            </a:pPr>
            <a:r>
              <a:rPr lang="en-IN" sz="2400" dirty="0">
                <a:solidFill>
                  <a:srgbClr val="00B0F0"/>
                </a:solidFill>
              </a:rPr>
              <a:t>Conclusion.</a:t>
            </a:r>
          </a:p>
        </p:txBody>
      </p:sp>
    </p:spTree>
    <p:extLst>
      <p:ext uri="{BB962C8B-B14F-4D97-AF65-F5344CB8AC3E}">
        <p14:creationId xmlns:p14="http://schemas.microsoft.com/office/powerpoint/2010/main" val="3786012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arn(inVertic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arn(inVertical)">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barn(inVertical)">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barn(inVertical)">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barn(inVertical)">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barn(inVertical)">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barn(inVertical)">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barn(inVertical)">
                                      <p:cBhvr>
                                        <p:cTn id="4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chemeClr val="bg1"/>
            </a:gs>
            <a:gs pos="100000">
              <a:srgbClr val="00FF99"/>
            </a:gs>
          </a:gsLst>
          <a:lin ang="2700000" scaled="1"/>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598CEF-AA95-EBD2-0729-7C64F002DDBA}"/>
              </a:ext>
            </a:extLst>
          </p:cNvPr>
          <p:cNvSpPr txBox="1"/>
          <p:nvPr/>
        </p:nvSpPr>
        <p:spPr>
          <a:xfrm>
            <a:off x="107092" y="514518"/>
            <a:ext cx="12084908" cy="646331"/>
          </a:xfrm>
          <a:prstGeom prst="rect">
            <a:avLst/>
          </a:prstGeom>
          <a:noFill/>
        </p:spPr>
        <p:txBody>
          <a:bodyPr wrap="square">
            <a:spAutoFit/>
          </a:bodyPr>
          <a:lstStyle/>
          <a:p>
            <a:r>
              <a:rPr lang="fr-FR" b="0" dirty="0" err="1">
                <a:solidFill>
                  <a:srgbClr val="DCDCAA"/>
                </a:solidFill>
                <a:effectLst/>
                <a:latin typeface="Consolas" panose="020B0609020204030204" pitchFamily="49" charset="0"/>
              </a:rPr>
              <a:t>plot_confusion_matrix</a:t>
            </a:r>
            <a:r>
              <a:rPr lang="fr-FR" b="0" dirty="0">
                <a:solidFill>
                  <a:srgbClr val="D4D4D4"/>
                </a:solidFill>
                <a:effectLst/>
                <a:latin typeface="Consolas" panose="020B0609020204030204" pitchFamily="49" charset="0"/>
              </a:rPr>
              <a:t>(</a:t>
            </a:r>
            <a:r>
              <a:rPr lang="fr-FR" b="0" dirty="0" err="1">
                <a:solidFill>
                  <a:srgbClr val="9CDCFE"/>
                </a:solidFill>
                <a:effectLst/>
                <a:latin typeface="Consolas" panose="020B0609020204030204" pitchFamily="49" charset="0"/>
              </a:rPr>
              <a:t>confusion_matrix_dt</a:t>
            </a: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classes</a:t>
            </a:r>
            <a:r>
              <a:rPr lang="fr-FR" b="0" dirty="0">
                <a:solidFill>
                  <a:srgbClr val="D4D4D4"/>
                </a:solidFill>
                <a:effectLst/>
                <a:latin typeface="Consolas" panose="020B0609020204030204" pitchFamily="49" charset="0"/>
              </a:rPr>
              <a:t>=[</a:t>
            </a:r>
            <a:r>
              <a:rPr lang="fr-FR" b="0" dirty="0">
                <a:solidFill>
                  <a:srgbClr val="B5CEA8"/>
                </a:solidFill>
                <a:effectLst/>
                <a:latin typeface="Consolas" panose="020B0609020204030204" pitchFamily="49" charset="0"/>
              </a:rPr>
              <a:t>0</a:t>
            </a:r>
            <a:r>
              <a:rPr lang="fr-FR" b="0" dirty="0">
                <a:solidFill>
                  <a:srgbClr val="D4D4D4"/>
                </a:solidFill>
                <a:effectLst/>
                <a:latin typeface="Consolas" panose="020B0609020204030204" pitchFamily="49" charset="0"/>
              </a:rPr>
              <a:t>, </a:t>
            </a:r>
            <a:r>
              <a:rPr lang="fr-FR" b="0" dirty="0">
                <a:solidFill>
                  <a:srgbClr val="B5CEA8"/>
                </a:solidFill>
                <a:effectLst/>
                <a:latin typeface="Consolas" panose="020B0609020204030204" pitchFamily="49" charset="0"/>
              </a:rPr>
              <a:t>1</a:t>
            </a:r>
            <a:r>
              <a:rPr lang="fr-FR" b="0" dirty="0">
                <a:solidFill>
                  <a:srgbClr val="D4D4D4"/>
                </a:solidFill>
                <a:effectLst/>
                <a:latin typeface="Consolas" panose="020B0609020204030204" pitchFamily="49" charset="0"/>
              </a:rPr>
              <a:t>], </a:t>
            </a:r>
            <a:r>
              <a:rPr lang="fr-FR" b="0" dirty="0" err="1">
                <a:solidFill>
                  <a:srgbClr val="9CDCFE"/>
                </a:solidFill>
                <a:effectLst/>
                <a:latin typeface="Consolas" panose="020B0609020204030204" pitchFamily="49" charset="0"/>
              </a:rPr>
              <a:t>title</a:t>
            </a:r>
            <a:r>
              <a:rPr lang="fr-FR" b="0" dirty="0">
                <a:solidFill>
                  <a:srgbClr val="D4D4D4"/>
                </a:solidFill>
                <a:effectLst/>
                <a:latin typeface="Consolas" panose="020B0609020204030204" pitchFamily="49" charset="0"/>
              </a:rPr>
              <a:t>= </a:t>
            </a:r>
            <a:r>
              <a:rPr lang="fr-FR" b="0" dirty="0">
                <a:solidFill>
                  <a:srgbClr val="CE9178"/>
                </a:solidFill>
                <a:effectLst/>
                <a:latin typeface="Consolas" panose="020B0609020204030204" pitchFamily="49" charset="0"/>
              </a:rPr>
              <a:t>"Confusion Matrix - </a:t>
            </a:r>
            <a:r>
              <a:rPr lang="fr-FR" b="0" dirty="0" err="1">
                <a:solidFill>
                  <a:srgbClr val="CE9178"/>
                </a:solidFill>
                <a:effectLst/>
                <a:latin typeface="Consolas" panose="020B0609020204030204" pitchFamily="49" charset="0"/>
              </a:rPr>
              <a:t>Decision</a:t>
            </a:r>
            <a:r>
              <a:rPr lang="fr-FR" b="0" dirty="0">
                <a:solidFill>
                  <a:srgbClr val="CE9178"/>
                </a:solidFill>
                <a:effectLst/>
                <a:latin typeface="Consolas" panose="020B0609020204030204" pitchFamily="49" charset="0"/>
              </a:rPr>
              <a:t> </a:t>
            </a:r>
            <a:r>
              <a:rPr lang="fr-FR" b="0" dirty="0" err="1">
                <a:solidFill>
                  <a:srgbClr val="CE9178"/>
                </a:solidFill>
                <a:effectLst/>
                <a:latin typeface="Consolas" panose="020B0609020204030204" pitchFamily="49" charset="0"/>
              </a:rPr>
              <a:t>Tree</a:t>
            </a:r>
            <a:r>
              <a:rPr lang="fr-FR" b="0" dirty="0">
                <a:solidFill>
                  <a:srgbClr val="CE9178"/>
                </a:solidFill>
                <a:effectLst/>
                <a:latin typeface="Consolas" panose="020B0609020204030204" pitchFamily="49" charset="0"/>
              </a:rPr>
              <a:t>"</a:t>
            </a:r>
            <a:r>
              <a:rPr lang="fr-FR" b="0"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D858D300-57C4-329A-A783-F5345F3FD951}"/>
              </a:ext>
            </a:extLst>
          </p:cNvPr>
          <p:cNvPicPr>
            <a:picLocks noChangeAspect="1"/>
          </p:cNvPicPr>
          <p:nvPr/>
        </p:nvPicPr>
        <p:blipFill rotWithShape="1">
          <a:blip r:embed="rId2">
            <a:extLst>
              <a:ext uri="{28A0092B-C50C-407E-A947-70E740481C1C}">
                <a14:useLocalDpi xmlns:a14="http://schemas.microsoft.com/office/drawing/2010/main" val="0"/>
              </a:ext>
            </a:extLst>
          </a:blip>
          <a:srcRect l="4898" t="39157" r="440" b="10477"/>
          <a:stretch/>
        </p:blipFill>
        <p:spPr>
          <a:xfrm>
            <a:off x="0" y="1160849"/>
            <a:ext cx="11541211" cy="3262184"/>
          </a:xfrm>
          <a:prstGeom prst="rect">
            <a:avLst/>
          </a:prstGeom>
        </p:spPr>
      </p:pic>
      <p:sp>
        <p:nvSpPr>
          <p:cNvPr id="7" name="TextBox 6">
            <a:extLst>
              <a:ext uri="{FF2B5EF4-FFF2-40B4-BE49-F238E27FC236}">
                <a16:creationId xmlns:a16="http://schemas.microsoft.com/office/drawing/2014/main" id="{055849CE-1D2A-05BE-43DC-18342FC89C39}"/>
              </a:ext>
            </a:extLst>
          </p:cNvPr>
          <p:cNvSpPr txBox="1"/>
          <p:nvPr/>
        </p:nvSpPr>
        <p:spPr>
          <a:xfrm>
            <a:off x="107092" y="4589156"/>
            <a:ext cx="12084908" cy="1506844"/>
          </a:xfrm>
          <a:prstGeom prst="rect">
            <a:avLst/>
          </a:prstGeom>
          <a:noFill/>
        </p:spPr>
        <p:txBody>
          <a:bodyPr wrap="square">
            <a:spAutoFit/>
          </a:bodyPr>
          <a:lstStyle/>
          <a:p>
            <a:r>
              <a:rPr lang="en-IN" b="0" dirty="0">
                <a:solidFill>
                  <a:srgbClr val="6A9955"/>
                </a:solidFill>
                <a:effectLst/>
                <a:latin typeface="Consolas" panose="020B0609020204030204" pitchFamily="49" charset="0"/>
              </a:rPr>
              <a:t># Plot confusion matrix for Random Forests</a:t>
            </a:r>
            <a:endParaRPr lang="en-IN" b="0" dirty="0">
              <a:solidFill>
                <a:srgbClr val="D4D4D4"/>
              </a:solidFill>
              <a:effectLst/>
              <a:latin typeface="Consolas" panose="020B0609020204030204" pitchFamily="49" charset="0"/>
            </a:endParaRPr>
          </a:p>
          <a:p>
            <a:br>
              <a:rPr lang="en-IN" b="0" dirty="0">
                <a:solidFill>
                  <a:srgbClr val="D4D4D4"/>
                </a:solidFill>
                <a:effectLst/>
                <a:latin typeface="Consolas" panose="020B0609020204030204" pitchFamily="49" charset="0"/>
              </a:rPr>
            </a:br>
            <a:r>
              <a:rPr lang="en-IN" b="0" dirty="0" err="1">
                <a:solidFill>
                  <a:srgbClr val="9CDCFE"/>
                </a:solidFill>
                <a:effectLst/>
                <a:latin typeface="Consolas" panose="020B0609020204030204" pitchFamily="49" charset="0"/>
              </a:rPr>
              <a:t>confusion_matrix_rf</a:t>
            </a:r>
            <a:r>
              <a:rPr lang="en-IN" b="0" dirty="0">
                <a:solidFill>
                  <a:srgbClr val="D4D4D4"/>
                </a:solidFill>
                <a:effectLst/>
                <a:latin typeface="Consolas" panose="020B0609020204030204" pitchFamily="49" charset="0"/>
              </a:rPr>
              <a:t> = </a:t>
            </a:r>
            <a:r>
              <a:rPr lang="en-IN" b="0" dirty="0" err="1">
                <a:solidFill>
                  <a:srgbClr val="D4D4D4"/>
                </a:solidFill>
                <a:effectLst/>
                <a:latin typeface="Consolas" panose="020B0609020204030204" pitchFamily="49" charset="0"/>
              </a:rPr>
              <a:t>confusion_matrix</a:t>
            </a:r>
            <a:r>
              <a:rPr lang="en-IN" b="0" dirty="0">
                <a:solidFill>
                  <a:srgbClr val="D4D4D4"/>
                </a:solidFill>
                <a:effectLst/>
                <a:latin typeface="Consolas" panose="020B0609020204030204" pitchFamily="49" charset="0"/>
              </a:rPr>
              <a:t>(</a:t>
            </a:r>
            <a:r>
              <a:rPr lang="en-IN" b="0" dirty="0" err="1">
                <a:solidFill>
                  <a:srgbClr val="9CDCFE"/>
                </a:solidFill>
                <a:effectLst/>
                <a:latin typeface="Consolas" panose="020B0609020204030204" pitchFamily="49" charset="0"/>
              </a:rPr>
              <a:t>test_Y</a:t>
            </a:r>
            <a:r>
              <a:rPr lang="en-IN" b="0" dirty="0">
                <a:solidFill>
                  <a:srgbClr val="D4D4D4"/>
                </a:solidFill>
                <a:effectLst/>
                <a:latin typeface="Consolas" panose="020B0609020204030204" pitchFamily="49" charset="0"/>
              </a:rPr>
              <a:t>, </a:t>
            </a:r>
            <a:r>
              <a:rPr lang="en-IN" b="0" dirty="0" err="1">
                <a:solidFill>
                  <a:srgbClr val="9CDCFE"/>
                </a:solidFill>
                <a:effectLst/>
                <a:latin typeface="Consolas" panose="020B0609020204030204" pitchFamily="49" charset="0"/>
              </a:rPr>
              <a:t>predictions_rf</a:t>
            </a:r>
            <a:r>
              <a:rPr lang="en-IN" b="0" dirty="0" err="1">
                <a:solidFill>
                  <a:srgbClr val="D4D4D4"/>
                </a:solidFill>
                <a:effectLst/>
                <a:latin typeface="Consolas" panose="020B0609020204030204" pitchFamily="49" charset="0"/>
              </a:rPr>
              <a:t>.round</a:t>
            </a:r>
            <a:r>
              <a:rPr lang="en-IN" b="0" dirty="0">
                <a:solidFill>
                  <a:srgbClr val="D4D4D4"/>
                </a:solidFill>
                <a:effectLst/>
                <a:latin typeface="Consolas" panose="020B0609020204030204" pitchFamily="49" charset="0"/>
              </a:rPr>
              <a:t>())</a:t>
            </a:r>
          </a:p>
          <a:p>
            <a:r>
              <a:rPr lang="en-IN" b="0" dirty="0">
                <a:solidFill>
                  <a:srgbClr val="DCDCAA"/>
                </a:solidFill>
                <a:effectLst/>
                <a:latin typeface="Consolas" panose="020B0609020204030204" pitchFamily="49" charset="0"/>
              </a:rPr>
              <a:t>print</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"Confusion Matrix - Random Forest"</a:t>
            </a:r>
            <a:r>
              <a:rPr lang="en-IN" b="0" dirty="0">
                <a:solidFill>
                  <a:srgbClr val="D4D4D4"/>
                </a:solidFill>
                <a:effectLst/>
                <a:latin typeface="Consolas" panose="020B0609020204030204" pitchFamily="49" charset="0"/>
              </a:rPr>
              <a:t>)</a:t>
            </a:r>
          </a:p>
          <a:p>
            <a:r>
              <a:rPr lang="en-IN" b="0" dirty="0">
                <a:solidFill>
                  <a:srgbClr val="DCDCAA"/>
                </a:solidFill>
                <a:effectLst/>
                <a:latin typeface="Consolas" panose="020B0609020204030204" pitchFamily="49" charset="0"/>
              </a:rPr>
              <a:t>print</a:t>
            </a:r>
            <a:r>
              <a:rPr lang="en-IN" b="0" dirty="0">
                <a:solidFill>
                  <a:srgbClr val="D4D4D4"/>
                </a:solidFill>
                <a:effectLst/>
                <a:latin typeface="Consolas" panose="020B0609020204030204" pitchFamily="49" charset="0"/>
              </a:rPr>
              <a:t>(</a:t>
            </a:r>
            <a:r>
              <a:rPr lang="en-IN" b="0" dirty="0" err="1">
                <a:solidFill>
                  <a:srgbClr val="9CDCFE"/>
                </a:solidFill>
                <a:effectLst/>
                <a:latin typeface="Consolas" panose="020B0609020204030204" pitchFamily="49" charset="0"/>
              </a:rPr>
              <a:t>confusion_matrix_rf</a:t>
            </a:r>
            <a:r>
              <a:rPr lang="en-IN"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030218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chemeClr val="bg1"/>
            </a:gs>
            <a:gs pos="100000">
              <a:srgbClr val="00FF99"/>
            </a:gs>
          </a:gsLst>
          <a:lin ang="2700000" scaled="1"/>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85B5EB-1ECE-E20E-27D0-574F62F3195C}"/>
              </a:ext>
            </a:extLst>
          </p:cNvPr>
          <p:cNvPicPr>
            <a:picLocks noChangeAspect="1"/>
          </p:cNvPicPr>
          <p:nvPr/>
        </p:nvPicPr>
        <p:blipFill rotWithShape="1">
          <a:blip r:embed="rId2">
            <a:extLst>
              <a:ext uri="{28A0092B-C50C-407E-A947-70E740481C1C}">
                <a14:useLocalDpi xmlns:a14="http://schemas.microsoft.com/office/drawing/2010/main" val="0"/>
              </a:ext>
            </a:extLst>
          </a:blip>
          <a:srcRect t="58871" b="27774"/>
          <a:stretch/>
        </p:blipFill>
        <p:spPr>
          <a:xfrm>
            <a:off x="0" y="164757"/>
            <a:ext cx="12192000" cy="864974"/>
          </a:xfrm>
          <a:prstGeom prst="rect">
            <a:avLst/>
          </a:prstGeom>
        </p:spPr>
      </p:pic>
      <p:sp>
        <p:nvSpPr>
          <p:cNvPr id="5" name="TextBox 4">
            <a:extLst>
              <a:ext uri="{FF2B5EF4-FFF2-40B4-BE49-F238E27FC236}">
                <a16:creationId xmlns:a16="http://schemas.microsoft.com/office/drawing/2014/main" id="{0DEFA26F-1D8F-98C7-1F19-F3DE0EDF69F0}"/>
              </a:ext>
            </a:extLst>
          </p:cNvPr>
          <p:cNvSpPr txBox="1"/>
          <p:nvPr/>
        </p:nvSpPr>
        <p:spPr>
          <a:xfrm>
            <a:off x="0" y="1222972"/>
            <a:ext cx="11862487" cy="646331"/>
          </a:xfrm>
          <a:prstGeom prst="rect">
            <a:avLst/>
          </a:prstGeom>
          <a:noFill/>
        </p:spPr>
        <p:txBody>
          <a:bodyPr wrap="square">
            <a:spAutoFit/>
          </a:bodyPr>
          <a:lstStyle/>
          <a:p>
            <a:r>
              <a:rPr lang="fr-FR" b="0" dirty="0" err="1">
                <a:solidFill>
                  <a:srgbClr val="DCDCAA"/>
                </a:solidFill>
                <a:effectLst/>
                <a:latin typeface="Consolas" panose="020B0609020204030204" pitchFamily="49" charset="0"/>
              </a:rPr>
              <a:t>plot_confusion_matrix</a:t>
            </a:r>
            <a:r>
              <a:rPr lang="fr-FR" b="0" dirty="0">
                <a:solidFill>
                  <a:srgbClr val="D4D4D4"/>
                </a:solidFill>
                <a:effectLst/>
                <a:latin typeface="Consolas" panose="020B0609020204030204" pitchFamily="49" charset="0"/>
              </a:rPr>
              <a:t>(</a:t>
            </a:r>
            <a:r>
              <a:rPr lang="fr-FR" b="0" dirty="0" err="1">
                <a:solidFill>
                  <a:srgbClr val="9CDCFE"/>
                </a:solidFill>
                <a:effectLst/>
                <a:latin typeface="Consolas" panose="020B0609020204030204" pitchFamily="49" charset="0"/>
              </a:rPr>
              <a:t>confusion_matrix_rf</a:t>
            </a: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classes</a:t>
            </a:r>
            <a:r>
              <a:rPr lang="fr-FR" b="0" dirty="0">
                <a:solidFill>
                  <a:srgbClr val="D4D4D4"/>
                </a:solidFill>
                <a:effectLst/>
                <a:latin typeface="Consolas" panose="020B0609020204030204" pitchFamily="49" charset="0"/>
              </a:rPr>
              <a:t>=[</a:t>
            </a:r>
            <a:r>
              <a:rPr lang="fr-FR" b="0" dirty="0">
                <a:solidFill>
                  <a:srgbClr val="B5CEA8"/>
                </a:solidFill>
                <a:effectLst/>
                <a:latin typeface="Consolas" panose="020B0609020204030204" pitchFamily="49" charset="0"/>
              </a:rPr>
              <a:t>0</a:t>
            </a:r>
            <a:r>
              <a:rPr lang="fr-FR" b="0" dirty="0">
                <a:solidFill>
                  <a:srgbClr val="D4D4D4"/>
                </a:solidFill>
                <a:effectLst/>
                <a:latin typeface="Consolas" panose="020B0609020204030204" pitchFamily="49" charset="0"/>
              </a:rPr>
              <a:t>, </a:t>
            </a:r>
            <a:r>
              <a:rPr lang="fr-FR" b="0" dirty="0">
                <a:solidFill>
                  <a:srgbClr val="B5CEA8"/>
                </a:solidFill>
                <a:effectLst/>
                <a:latin typeface="Consolas" panose="020B0609020204030204" pitchFamily="49" charset="0"/>
              </a:rPr>
              <a:t>1</a:t>
            </a:r>
            <a:r>
              <a:rPr lang="fr-FR" b="0" dirty="0">
                <a:solidFill>
                  <a:srgbClr val="D4D4D4"/>
                </a:solidFill>
                <a:effectLst/>
                <a:latin typeface="Consolas" panose="020B0609020204030204" pitchFamily="49" charset="0"/>
              </a:rPr>
              <a:t>], </a:t>
            </a:r>
            <a:r>
              <a:rPr lang="fr-FR" b="0" dirty="0" err="1">
                <a:solidFill>
                  <a:srgbClr val="9CDCFE"/>
                </a:solidFill>
                <a:effectLst/>
                <a:latin typeface="Consolas" panose="020B0609020204030204" pitchFamily="49" charset="0"/>
              </a:rPr>
              <a:t>title</a:t>
            </a:r>
            <a:r>
              <a:rPr lang="fr-FR" b="0" dirty="0">
                <a:solidFill>
                  <a:srgbClr val="D4D4D4"/>
                </a:solidFill>
                <a:effectLst/>
                <a:latin typeface="Consolas" panose="020B0609020204030204" pitchFamily="49" charset="0"/>
              </a:rPr>
              <a:t>= </a:t>
            </a:r>
            <a:r>
              <a:rPr lang="fr-FR" b="0" dirty="0">
                <a:solidFill>
                  <a:srgbClr val="CE9178"/>
                </a:solidFill>
                <a:effectLst/>
                <a:latin typeface="Consolas" panose="020B0609020204030204" pitchFamily="49" charset="0"/>
              </a:rPr>
              <a:t>"Confusion Matrix - </a:t>
            </a:r>
            <a:r>
              <a:rPr lang="fr-FR" b="0" dirty="0" err="1">
                <a:solidFill>
                  <a:srgbClr val="CE9178"/>
                </a:solidFill>
                <a:effectLst/>
                <a:latin typeface="Consolas" panose="020B0609020204030204" pitchFamily="49" charset="0"/>
              </a:rPr>
              <a:t>Random</a:t>
            </a:r>
            <a:r>
              <a:rPr lang="fr-FR" b="0" dirty="0">
                <a:solidFill>
                  <a:srgbClr val="CE9178"/>
                </a:solidFill>
                <a:effectLst/>
                <a:latin typeface="Consolas" panose="020B0609020204030204" pitchFamily="49" charset="0"/>
              </a:rPr>
              <a:t> Forest"</a:t>
            </a:r>
            <a:r>
              <a:rPr lang="fr-FR" b="0" dirty="0">
                <a:solidFill>
                  <a:srgbClr val="D4D4D4"/>
                </a:solidFill>
                <a:effectLst/>
                <a:latin typeface="Consolas" panose="020B0609020204030204" pitchFamily="49" charset="0"/>
              </a:rPr>
              <a:t>)</a:t>
            </a:r>
          </a:p>
        </p:txBody>
      </p:sp>
      <p:pic>
        <p:nvPicPr>
          <p:cNvPr id="7" name="Picture 6">
            <a:extLst>
              <a:ext uri="{FF2B5EF4-FFF2-40B4-BE49-F238E27FC236}">
                <a16:creationId xmlns:a16="http://schemas.microsoft.com/office/drawing/2014/main" id="{92A442E8-884D-A001-5080-C631CD0B3FFA}"/>
              </a:ext>
            </a:extLst>
          </p:cNvPr>
          <p:cNvPicPr>
            <a:picLocks noChangeAspect="1"/>
          </p:cNvPicPr>
          <p:nvPr/>
        </p:nvPicPr>
        <p:blipFill rotWithShape="1">
          <a:blip r:embed="rId3">
            <a:extLst>
              <a:ext uri="{28A0092B-C50C-407E-A947-70E740481C1C}">
                <a14:useLocalDpi xmlns:a14="http://schemas.microsoft.com/office/drawing/2010/main" val="0"/>
              </a:ext>
            </a:extLst>
          </a:blip>
          <a:srcRect t="38522" b="10350"/>
          <a:stretch/>
        </p:blipFill>
        <p:spPr>
          <a:xfrm>
            <a:off x="0" y="1894702"/>
            <a:ext cx="12192000" cy="3311611"/>
          </a:xfrm>
          <a:prstGeom prst="rect">
            <a:avLst/>
          </a:prstGeom>
        </p:spPr>
      </p:pic>
    </p:spTree>
    <p:extLst>
      <p:ext uri="{BB962C8B-B14F-4D97-AF65-F5344CB8AC3E}">
        <p14:creationId xmlns:p14="http://schemas.microsoft.com/office/powerpoint/2010/main" val="1819745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chemeClr val="bg1"/>
            </a:gs>
            <a:gs pos="100000">
              <a:srgbClr val="00FF99"/>
            </a:gs>
          </a:gsLst>
          <a:lin ang="2700000" scaled="1"/>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D82498-D7A2-EDB5-DCAE-3189324CA20A}"/>
              </a:ext>
            </a:extLst>
          </p:cNvPr>
          <p:cNvSpPr txBox="1"/>
          <p:nvPr/>
        </p:nvSpPr>
        <p:spPr>
          <a:xfrm>
            <a:off x="0" y="155649"/>
            <a:ext cx="12192000" cy="2389844"/>
          </a:xfrm>
          <a:prstGeom prst="rect">
            <a:avLst/>
          </a:prstGeom>
          <a:noFill/>
        </p:spPr>
        <p:txBody>
          <a:bodyPr wrap="square">
            <a:spAutoFit/>
          </a:bodyPr>
          <a:lstStyle/>
          <a:p>
            <a:r>
              <a:rPr lang="en-IN" b="0" dirty="0">
                <a:solidFill>
                  <a:srgbClr val="6A9955"/>
                </a:solidFill>
                <a:effectLst/>
                <a:latin typeface="Consolas" panose="020B0609020204030204" pitchFamily="49" charset="0"/>
              </a:rPr>
              <a:t># The below function prints the following </a:t>
            </a:r>
            <a:r>
              <a:rPr lang="en-IN" b="0" dirty="0" err="1">
                <a:solidFill>
                  <a:srgbClr val="6A9955"/>
                </a:solidFill>
                <a:effectLst/>
                <a:latin typeface="Consolas" panose="020B0609020204030204" pitchFamily="49" charset="0"/>
              </a:rPr>
              <a:t>necesary</a:t>
            </a:r>
            <a:r>
              <a:rPr lang="en-IN" b="0" dirty="0">
                <a:solidFill>
                  <a:srgbClr val="6A9955"/>
                </a:solidFill>
                <a:effectLst/>
                <a:latin typeface="Consolas" panose="020B0609020204030204" pitchFamily="49" charset="0"/>
              </a:rPr>
              <a:t> metrics</a:t>
            </a:r>
            <a:endParaRPr lang="en-IN" b="0" dirty="0">
              <a:solidFill>
                <a:srgbClr val="D4D4D4"/>
              </a:solidFill>
              <a:effectLst/>
              <a:latin typeface="Consolas" panose="020B0609020204030204" pitchFamily="49" charset="0"/>
            </a:endParaRPr>
          </a:p>
          <a:p>
            <a:br>
              <a:rPr lang="en-IN" b="0" dirty="0">
                <a:solidFill>
                  <a:srgbClr val="D4D4D4"/>
                </a:solidFill>
                <a:effectLst/>
                <a:latin typeface="Consolas" panose="020B0609020204030204" pitchFamily="49" charset="0"/>
              </a:rPr>
            </a:br>
            <a:r>
              <a:rPr lang="en-IN" b="0" dirty="0">
                <a:solidFill>
                  <a:srgbClr val="569CD6"/>
                </a:solidFill>
                <a:effectLst/>
                <a:latin typeface="Consolas" panose="020B0609020204030204" pitchFamily="49" charset="0"/>
              </a:rPr>
              <a:t>def</a:t>
            </a:r>
            <a:r>
              <a:rPr lang="en-IN" b="0" dirty="0">
                <a:solidFill>
                  <a:srgbClr val="D4D4D4"/>
                </a:solidFill>
                <a:effectLst/>
                <a:latin typeface="Consolas" panose="020B0609020204030204" pitchFamily="49" charset="0"/>
              </a:rPr>
              <a:t> </a:t>
            </a:r>
            <a:r>
              <a:rPr lang="en-IN" b="0" dirty="0">
                <a:solidFill>
                  <a:srgbClr val="DCDCAA"/>
                </a:solidFill>
                <a:effectLst/>
                <a:latin typeface="Consolas" panose="020B0609020204030204" pitchFamily="49" charset="0"/>
              </a:rPr>
              <a:t>metrics</a:t>
            </a:r>
            <a:r>
              <a:rPr lang="en-IN" b="0" dirty="0">
                <a:solidFill>
                  <a:srgbClr val="D4D4D4"/>
                </a:solidFill>
                <a:effectLst/>
                <a:latin typeface="Consolas" panose="020B0609020204030204" pitchFamily="49" charset="0"/>
              </a:rPr>
              <a:t>(</a:t>
            </a:r>
            <a:r>
              <a:rPr lang="en-IN" b="0" dirty="0">
                <a:solidFill>
                  <a:srgbClr val="9CDCFE"/>
                </a:solidFill>
                <a:effectLst/>
                <a:latin typeface="Consolas" panose="020B0609020204030204" pitchFamily="49" charset="0"/>
              </a:rPr>
              <a:t>actuals</a:t>
            </a:r>
            <a:r>
              <a:rPr lang="en-IN" b="0" dirty="0">
                <a:solidFill>
                  <a:srgbClr val="D4D4D4"/>
                </a:solidFill>
                <a:effectLst/>
                <a:latin typeface="Consolas" panose="020B0609020204030204" pitchFamily="49" charset="0"/>
              </a:rPr>
              <a:t>, </a:t>
            </a:r>
            <a:r>
              <a:rPr lang="en-IN" b="0" dirty="0">
                <a:solidFill>
                  <a:srgbClr val="9CDCFE"/>
                </a:solidFill>
                <a:effectLst/>
                <a:latin typeface="Consolas" panose="020B0609020204030204" pitchFamily="49" charset="0"/>
              </a:rPr>
              <a:t>predictions</a:t>
            </a:r>
            <a:r>
              <a:rPr lang="en-IN" b="0" dirty="0">
                <a:solidFill>
                  <a:srgbClr val="D4D4D4"/>
                </a:solidFill>
                <a:effectLst/>
                <a:latin typeface="Consolas" panose="020B0609020204030204" pitchFamily="49" charset="0"/>
              </a:rPr>
              <a:t>):</a:t>
            </a:r>
          </a:p>
          <a:p>
            <a:r>
              <a:rPr lang="en-IN" b="0" dirty="0">
                <a:solidFill>
                  <a:srgbClr val="D4D4D4"/>
                </a:solidFill>
                <a:effectLst/>
                <a:latin typeface="Consolas" panose="020B0609020204030204" pitchFamily="49" charset="0"/>
              </a:rPr>
              <a:t>    </a:t>
            </a:r>
            <a:r>
              <a:rPr lang="en-IN" b="0" dirty="0">
                <a:solidFill>
                  <a:srgbClr val="DCDCAA"/>
                </a:solidFill>
                <a:effectLst/>
                <a:latin typeface="Consolas" panose="020B0609020204030204" pitchFamily="49" charset="0"/>
              </a:rPr>
              <a:t>print</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"Accuracy: </a:t>
            </a:r>
            <a:r>
              <a:rPr lang="en-IN" b="0" dirty="0">
                <a:solidFill>
                  <a:srgbClr val="569CD6"/>
                </a:solidFill>
                <a:effectLst/>
                <a:latin typeface="Consolas" panose="020B0609020204030204" pitchFamily="49" charset="0"/>
              </a:rPr>
              <a:t>{:.5f}</a:t>
            </a:r>
            <a:r>
              <a:rPr lang="en-IN" b="0" dirty="0">
                <a:solidFill>
                  <a:srgbClr val="CE9178"/>
                </a:solidFill>
                <a:effectLst/>
                <a:latin typeface="Consolas" panose="020B0609020204030204" pitchFamily="49" charset="0"/>
              </a:rPr>
              <a:t>"</a:t>
            </a:r>
            <a:r>
              <a:rPr lang="en-IN" b="0" dirty="0">
                <a:solidFill>
                  <a:srgbClr val="D4D4D4"/>
                </a:solidFill>
                <a:effectLst/>
                <a:latin typeface="Consolas" panose="020B0609020204030204" pitchFamily="49" charset="0"/>
              </a:rPr>
              <a:t>.</a:t>
            </a:r>
            <a:r>
              <a:rPr lang="en-IN" b="0" dirty="0">
                <a:solidFill>
                  <a:srgbClr val="DCDCAA"/>
                </a:solidFill>
                <a:effectLst/>
                <a:latin typeface="Consolas" panose="020B0609020204030204" pitchFamily="49" charset="0"/>
              </a:rPr>
              <a:t>format</a:t>
            </a:r>
            <a:r>
              <a:rPr lang="en-IN" b="0" dirty="0">
                <a:solidFill>
                  <a:srgbClr val="D4D4D4"/>
                </a:solidFill>
                <a:effectLst/>
                <a:latin typeface="Consolas" panose="020B0609020204030204" pitchFamily="49" charset="0"/>
              </a:rPr>
              <a:t>(</a:t>
            </a:r>
            <a:r>
              <a:rPr lang="en-IN" b="0" dirty="0" err="1">
                <a:solidFill>
                  <a:srgbClr val="D4D4D4"/>
                </a:solidFill>
                <a:effectLst/>
                <a:latin typeface="Consolas" panose="020B0609020204030204" pitchFamily="49" charset="0"/>
              </a:rPr>
              <a:t>accuracy_score</a:t>
            </a:r>
            <a:r>
              <a:rPr lang="en-IN" b="0" dirty="0">
                <a:solidFill>
                  <a:srgbClr val="D4D4D4"/>
                </a:solidFill>
                <a:effectLst/>
                <a:latin typeface="Consolas" panose="020B0609020204030204" pitchFamily="49" charset="0"/>
              </a:rPr>
              <a:t>(</a:t>
            </a:r>
            <a:r>
              <a:rPr lang="en-IN" b="0" dirty="0">
                <a:solidFill>
                  <a:srgbClr val="9CDCFE"/>
                </a:solidFill>
                <a:effectLst/>
                <a:latin typeface="Consolas" panose="020B0609020204030204" pitchFamily="49" charset="0"/>
              </a:rPr>
              <a:t>actuals</a:t>
            </a:r>
            <a:r>
              <a:rPr lang="en-IN" b="0" dirty="0">
                <a:solidFill>
                  <a:srgbClr val="D4D4D4"/>
                </a:solidFill>
                <a:effectLst/>
                <a:latin typeface="Consolas" panose="020B0609020204030204" pitchFamily="49" charset="0"/>
              </a:rPr>
              <a:t>, </a:t>
            </a:r>
            <a:r>
              <a:rPr lang="en-IN" b="0" dirty="0">
                <a:solidFill>
                  <a:srgbClr val="9CDCFE"/>
                </a:solidFill>
                <a:effectLst/>
                <a:latin typeface="Consolas" panose="020B0609020204030204" pitchFamily="49" charset="0"/>
              </a:rPr>
              <a:t>predictions</a:t>
            </a:r>
            <a:r>
              <a:rPr lang="en-IN" b="0" dirty="0">
                <a:solidFill>
                  <a:srgbClr val="D4D4D4"/>
                </a:solidFill>
                <a:effectLst/>
                <a:latin typeface="Consolas" panose="020B0609020204030204" pitchFamily="49" charset="0"/>
              </a:rPr>
              <a:t>)))</a:t>
            </a:r>
          </a:p>
          <a:p>
            <a:r>
              <a:rPr lang="en-IN" b="0" dirty="0">
                <a:solidFill>
                  <a:srgbClr val="D4D4D4"/>
                </a:solidFill>
                <a:effectLst/>
                <a:latin typeface="Consolas" panose="020B0609020204030204" pitchFamily="49" charset="0"/>
              </a:rPr>
              <a:t>    </a:t>
            </a:r>
            <a:r>
              <a:rPr lang="en-IN" b="0" dirty="0">
                <a:solidFill>
                  <a:srgbClr val="DCDCAA"/>
                </a:solidFill>
                <a:effectLst/>
                <a:latin typeface="Consolas" panose="020B0609020204030204" pitchFamily="49" charset="0"/>
              </a:rPr>
              <a:t>print</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"Precision: </a:t>
            </a:r>
            <a:r>
              <a:rPr lang="en-IN" b="0" dirty="0">
                <a:solidFill>
                  <a:srgbClr val="569CD6"/>
                </a:solidFill>
                <a:effectLst/>
                <a:latin typeface="Consolas" panose="020B0609020204030204" pitchFamily="49" charset="0"/>
              </a:rPr>
              <a:t>{:.5f}</a:t>
            </a:r>
            <a:r>
              <a:rPr lang="en-IN" b="0" dirty="0">
                <a:solidFill>
                  <a:srgbClr val="CE9178"/>
                </a:solidFill>
                <a:effectLst/>
                <a:latin typeface="Consolas" panose="020B0609020204030204" pitchFamily="49" charset="0"/>
              </a:rPr>
              <a:t>"</a:t>
            </a:r>
            <a:r>
              <a:rPr lang="en-IN" b="0" dirty="0">
                <a:solidFill>
                  <a:srgbClr val="D4D4D4"/>
                </a:solidFill>
                <a:effectLst/>
                <a:latin typeface="Consolas" panose="020B0609020204030204" pitchFamily="49" charset="0"/>
              </a:rPr>
              <a:t>.</a:t>
            </a:r>
            <a:r>
              <a:rPr lang="en-IN" b="0" dirty="0">
                <a:solidFill>
                  <a:srgbClr val="DCDCAA"/>
                </a:solidFill>
                <a:effectLst/>
                <a:latin typeface="Consolas" panose="020B0609020204030204" pitchFamily="49" charset="0"/>
              </a:rPr>
              <a:t>format</a:t>
            </a:r>
            <a:r>
              <a:rPr lang="en-IN" b="0" dirty="0">
                <a:solidFill>
                  <a:srgbClr val="D4D4D4"/>
                </a:solidFill>
                <a:effectLst/>
                <a:latin typeface="Consolas" panose="020B0609020204030204" pitchFamily="49" charset="0"/>
              </a:rPr>
              <a:t>(</a:t>
            </a:r>
            <a:r>
              <a:rPr lang="en-IN" b="0" dirty="0" err="1">
                <a:solidFill>
                  <a:srgbClr val="D4D4D4"/>
                </a:solidFill>
                <a:effectLst/>
                <a:latin typeface="Consolas" panose="020B0609020204030204" pitchFamily="49" charset="0"/>
              </a:rPr>
              <a:t>precision_score</a:t>
            </a:r>
            <a:r>
              <a:rPr lang="en-IN" b="0" dirty="0">
                <a:solidFill>
                  <a:srgbClr val="D4D4D4"/>
                </a:solidFill>
                <a:effectLst/>
                <a:latin typeface="Consolas" panose="020B0609020204030204" pitchFamily="49" charset="0"/>
              </a:rPr>
              <a:t>(</a:t>
            </a:r>
            <a:r>
              <a:rPr lang="en-IN" b="0" dirty="0">
                <a:solidFill>
                  <a:srgbClr val="9CDCFE"/>
                </a:solidFill>
                <a:effectLst/>
                <a:latin typeface="Consolas" panose="020B0609020204030204" pitchFamily="49" charset="0"/>
              </a:rPr>
              <a:t>actuals</a:t>
            </a:r>
            <a:r>
              <a:rPr lang="en-IN" b="0" dirty="0">
                <a:solidFill>
                  <a:srgbClr val="D4D4D4"/>
                </a:solidFill>
                <a:effectLst/>
                <a:latin typeface="Consolas" panose="020B0609020204030204" pitchFamily="49" charset="0"/>
              </a:rPr>
              <a:t>, </a:t>
            </a:r>
            <a:r>
              <a:rPr lang="en-IN" b="0" dirty="0">
                <a:solidFill>
                  <a:srgbClr val="9CDCFE"/>
                </a:solidFill>
                <a:effectLst/>
                <a:latin typeface="Consolas" panose="020B0609020204030204" pitchFamily="49" charset="0"/>
              </a:rPr>
              <a:t>predictions</a:t>
            </a:r>
            <a:r>
              <a:rPr lang="en-IN" b="0" dirty="0">
                <a:solidFill>
                  <a:srgbClr val="D4D4D4"/>
                </a:solidFill>
                <a:effectLst/>
                <a:latin typeface="Consolas" panose="020B0609020204030204" pitchFamily="49" charset="0"/>
              </a:rPr>
              <a:t>)))</a:t>
            </a:r>
          </a:p>
          <a:p>
            <a:r>
              <a:rPr lang="en-IN" b="0" dirty="0">
                <a:solidFill>
                  <a:srgbClr val="D4D4D4"/>
                </a:solidFill>
                <a:effectLst/>
                <a:latin typeface="Consolas" panose="020B0609020204030204" pitchFamily="49" charset="0"/>
              </a:rPr>
              <a:t>    </a:t>
            </a:r>
            <a:r>
              <a:rPr lang="en-IN" b="0" dirty="0">
                <a:solidFill>
                  <a:srgbClr val="DCDCAA"/>
                </a:solidFill>
                <a:effectLst/>
                <a:latin typeface="Consolas" panose="020B0609020204030204" pitchFamily="49" charset="0"/>
              </a:rPr>
              <a:t>print</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"Recall: </a:t>
            </a:r>
            <a:r>
              <a:rPr lang="en-IN" b="0" dirty="0">
                <a:solidFill>
                  <a:srgbClr val="569CD6"/>
                </a:solidFill>
                <a:effectLst/>
                <a:latin typeface="Consolas" panose="020B0609020204030204" pitchFamily="49" charset="0"/>
              </a:rPr>
              <a:t>{:.5f}</a:t>
            </a:r>
            <a:r>
              <a:rPr lang="en-IN" b="0" dirty="0">
                <a:solidFill>
                  <a:srgbClr val="CE9178"/>
                </a:solidFill>
                <a:effectLst/>
                <a:latin typeface="Consolas" panose="020B0609020204030204" pitchFamily="49" charset="0"/>
              </a:rPr>
              <a:t>"</a:t>
            </a:r>
            <a:r>
              <a:rPr lang="en-IN" b="0" dirty="0">
                <a:solidFill>
                  <a:srgbClr val="D4D4D4"/>
                </a:solidFill>
                <a:effectLst/>
                <a:latin typeface="Consolas" panose="020B0609020204030204" pitchFamily="49" charset="0"/>
              </a:rPr>
              <a:t>.</a:t>
            </a:r>
            <a:r>
              <a:rPr lang="en-IN" b="0" dirty="0">
                <a:solidFill>
                  <a:srgbClr val="DCDCAA"/>
                </a:solidFill>
                <a:effectLst/>
                <a:latin typeface="Consolas" panose="020B0609020204030204" pitchFamily="49" charset="0"/>
              </a:rPr>
              <a:t>format</a:t>
            </a:r>
            <a:r>
              <a:rPr lang="en-IN" b="0" dirty="0">
                <a:solidFill>
                  <a:srgbClr val="D4D4D4"/>
                </a:solidFill>
                <a:effectLst/>
                <a:latin typeface="Consolas" panose="020B0609020204030204" pitchFamily="49" charset="0"/>
              </a:rPr>
              <a:t>(</a:t>
            </a:r>
            <a:r>
              <a:rPr lang="en-IN" b="0" dirty="0" err="1">
                <a:solidFill>
                  <a:srgbClr val="D4D4D4"/>
                </a:solidFill>
                <a:effectLst/>
                <a:latin typeface="Consolas" panose="020B0609020204030204" pitchFamily="49" charset="0"/>
              </a:rPr>
              <a:t>recall_score</a:t>
            </a:r>
            <a:r>
              <a:rPr lang="en-IN" b="0" dirty="0">
                <a:solidFill>
                  <a:srgbClr val="D4D4D4"/>
                </a:solidFill>
                <a:effectLst/>
                <a:latin typeface="Consolas" panose="020B0609020204030204" pitchFamily="49" charset="0"/>
              </a:rPr>
              <a:t>(</a:t>
            </a:r>
            <a:r>
              <a:rPr lang="en-IN" b="0" dirty="0">
                <a:solidFill>
                  <a:srgbClr val="9CDCFE"/>
                </a:solidFill>
                <a:effectLst/>
                <a:latin typeface="Consolas" panose="020B0609020204030204" pitchFamily="49" charset="0"/>
              </a:rPr>
              <a:t>actuals</a:t>
            </a:r>
            <a:r>
              <a:rPr lang="en-IN" b="0" dirty="0">
                <a:solidFill>
                  <a:srgbClr val="D4D4D4"/>
                </a:solidFill>
                <a:effectLst/>
                <a:latin typeface="Consolas" panose="020B0609020204030204" pitchFamily="49" charset="0"/>
              </a:rPr>
              <a:t>, </a:t>
            </a:r>
            <a:r>
              <a:rPr lang="en-IN" b="0" dirty="0">
                <a:solidFill>
                  <a:srgbClr val="9CDCFE"/>
                </a:solidFill>
                <a:effectLst/>
                <a:latin typeface="Consolas" panose="020B0609020204030204" pitchFamily="49" charset="0"/>
              </a:rPr>
              <a:t>predictions</a:t>
            </a:r>
            <a:r>
              <a:rPr lang="en-IN" b="0" dirty="0">
                <a:solidFill>
                  <a:srgbClr val="D4D4D4"/>
                </a:solidFill>
                <a:effectLst/>
                <a:latin typeface="Consolas" panose="020B0609020204030204" pitchFamily="49" charset="0"/>
              </a:rPr>
              <a:t>)))</a:t>
            </a:r>
          </a:p>
          <a:p>
            <a:r>
              <a:rPr lang="en-IN" b="0" dirty="0">
                <a:solidFill>
                  <a:srgbClr val="D4D4D4"/>
                </a:solidFill>
                <a:effectLst/>
                <a:latin typeface="Consolas" panose="020B0609020204030204" pitchFamily="49" charset="0"/>
              </a:rPr>
              <a:t>    </a:t>
            </a:r>
            <a:r>
              <a:rPr lang="en-IN" b="0" dirty="0">
                <a:solidFill>
                  <a:srgbClr val="DCDCAA"/>
                </a:solidFill>
                <a:effectLst/>
                <a:latin typeface="Consolas" panose="020B0609020204030204" pitchFamily="49" charset="0"/>
              </a:rPr>
              <a:t>print</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"F1-score: </a:t>
            </a:r>
            <a:r>
              <a:rPr lang="en-IN" b="0" dirty="0">
                <a:solidFill>
                  <a:srgbClr val="569CD6"/>
                </a:solidFill>
                <a:effectLst/>
                <a:latin typeface="Consolas" panose="020B0609020204030204" pitchFamily="49" charset="0"/>
              </a:rPr>
              <a:t>{:.5f}</a:t>
            </a:r>
            <a:r>
              <a:rPr lang="en-IN" b="0" dirty="0">
                <a:solidFill>
                  <a:srgbClr val="CE9178"/>
                </a:solidFill>
                <a:effectLst/>
                <a:latin typeface="Consolas" panose="020B0609020204030204" pitchFamily="49" charset="0"/>
              </a:rPr>
              <a:t>"</a:t>
            </a:r>
            <a:r>
              <a:rPr lang="en-IN" b="0" dirty="0">
                <a:solidFill>
                  <a:srgbClr val="D4D4D4"/>
                </a:solidFill>
                <a:effectLst/>
                <a:latin typeface="Consolas" panose="020B0609020204030204" pitchFamily="49" charset="0"/>
              </a:rPr>
              <a:t>.</a:t>
            </a:r>
            <a:r>
              <a:rPr lang="en-IN" b="0" dirty="0">
                <a:solidFill>
                  <a:srgbClr val="DCDCAA"/>
                </a:solidFill>
                <a:effectLst/>
                <a:latin typeface="Consolas" panose="020B0609020204030204" pitchFamily="49" charset="0"/>
              </a:rPr>
              <a:t>format</a:t>
            </a:r>
            <a:r>
              <a:rPr lang="en-IN" b="0" dirty="0">
                <a:solidFill>
                  <a:srgbClr val="D4D4D4"/>
                </a:solidFill>
                <a:effectLst/>
                <a:latin typeface="Consolas" panose="020B0609020204030204" pitchFamily="49" charset="0"/>
              </a:rPr>
              <a:t>(f1_score(</a:t>
            </a:r>
            <a:r>
              <a:rPr lang="en-IN" b="0" dirty="0">
                <a:solidFill>
                  <a:srgbClr val="9CDCFE"/>
                </a:solidFill>
                <a:effectLst/>
                <a:latin typeface="Consolas" panose="020B0609020204030204" pitchFamily="49" charset="0"/>
              </a:rPr>
              <a:t>actuals</a:t>
            </a:r>
            <a:r>
              <a:rPr lang="en-IN" b="0" dirty="0">
                <a:solidFill>
                  <a:srgbClr val="D4D4D4"/>
                </a:solidFill>
                <a:effectLst/>
                <a:latin typeface="Consolas" panose="020B0609020204030204" pitchFamily="49" charset="0"/>
              </a:rPr>
              <a:t>, </a:t>
            </a:r>
            <a:r>
              <a:rPr lang="en-IN" b="0" dirty="0">
                <a:solidFill>
                  <a:srgbClr val="9CDCFE"/>
                </a:solidFill>
                <a:effectLst/>
                <a:latin typeface="Consolas" panose="020B0609020204030204" pitchFamily="49" charset="0"/>
              </a:rPr>
              <a:t>predictions</a:t>
            </a:r>
            <a:r>
              <a:rPr lang="en-IN" b="0" dirty="0">
                <a:solidFill>
                  <a:srgbClr val="D4D4D4"/>
                </a:solidFill>
                <a:effectLst/>
                <a:latin typeface="Consolas" panose="020B0609020204030204" pitchFamily="49" charset="0"/>
              </a:rPr>
              <a:t>)))</a:t>
            </a:r>
          </a:p>
          <a:p>
            <a:r>
              <a:rPr lang="en-IN" b="0" dirty="0">
                <a:solidFill>
                  <a:srgbClr val="D4D4D4"/>
                </a:solidFill>
                <a:effectLst/>
                <a:latin typeface="Consolas" panose="020B0609020204030204" pitchFamily="49" charset="0"/>
              </a:rPr>
              <a:t>    </a:t>
            </a:r>
          </a:p>
        </p:txBody>
      </p:sp>
      <p:sp>
        <p:nvSpPr>
          <p:cNvPr id="5" name="TextBox 4">
            <a:extLst>
              <a:ext uri="{FF2B5EF4-FFF2-40B4-BE49-F238E27FC236}">
                <a16:creationId xmlns:a16="http://schemas.microsoft.com/office/drawing/2014/main" id="{5CB758F1-AF77-44FB-6289-0A7BFDA9C0A1}"/>
              </a:ext>
            </a:extLst>
          </p:cNvPr>
          <p:cNvSpPr txBox="1"/>
          <p:nvPr/>
        </p:nvSpPr>
        <p:spPr>
          <a:xfrm>
            <a:off x="-24712" y="2545493"/>
            <a:ext cx="12216712" cy="955588"/>
          </a:xfrm>
          <a:prstGeom prst="rect">
            <a:avLst/>
          </a:prstGeom>
          <a:noFill/>
        </p:spPr>
        <p:txBody>
          <a:bodyPr wrap="square">
            <a:spAutoFit/>
          </a:bodyPr>
          <a:lstStyle/>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"Evaluation of Decision Tree Model"</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metrics</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test_Y</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predictions_dt</a:t>
            </a:r>
            <a:r>
              <a:rPr lang="en-US" b="0" dirty="0" err="1">
                <a:solidFill>
                  <a:srgbClr val="D4D4D4"/>
                </a:solidFill>
                <a:effectLst/>
                <a:latin typeface="Consolas" panose="020B0609020204030204" pitchFamily="49" charset="0"/>
              </a:rPr>
              <a:t>.round</a:t>
            </a:r>
            <a:r>
              <a:rPr lang="en-US" b="0" dirty="0">
                <a:solidFill>
                  <a:srgbClr val="D4D4D4"/>
                </a:solidFill>
                <a:effectLst/>
                <a:latin typeface="Consolas" panose="020B0609020204030204" pitchFamily="49" charset="0"/>
              </a:rPr>
              <a:t>())</a:t>
            </a:r>
          </a:p>
        </p:txBody>
      </p:sp>
      <p:pic>
        <p:nvPicPr>
          <p:cNvPr id="7" name="Picture 6">
            <a:extLst>
              <a:ext uri="{FF2B5EF4-FFF2-40B4-BE49-F238E27FC236}">
                <a16:creationId xmlns:a16="http://schemas.microsoft.com/office/drawing/2014/main" id="{4FF027A0-48AC-4CAB-1D0F-A93A3EAE6C51}"/>
              </a:ext>
            </a:extLst>
          </p:cNvPr>
          <p:cNvPicPr>
            <a:picLocks noChangeAspect="1"/>
          </p:cNvPicPr>
          <p:nvPr/>
        </p:nvPicPr>
        <p:blipFill rotWithShape="1">
          <a:blip r:embed="rId2">
            <a:extLst>
              <a:ext uri="{28A0092B-C50C-407E-A947-70E740481C1C}">
                <a14:useLocalDpi xmlns:a14="http://schemas.microsoft.com/office/drawing/2010/main" val="0"/>
              </a:ext>
            </a:extLst>
          </a:blip>
          <a:srcRect t="38903" b="40366"/>
          <a:stretch/>
        </p:blipFill>
        <p:spPr>
          <a:xfrm>
            <a:off x="0" y="3592569"/>
            <a:ext cx="12192000" cy="1342768"/>
          </a:xfrm>
          <a:prstGeom prst="rect">
            <a:avLst/>
          </a:prstGeom>
        </p:spPr>
      </p:pic>
    </p:spTree>
    <p:extLst>
      <p:ext uri="{BB962C8B-B14F-4D97-AF65-F5344CB8AC3E}">
        <p14:creationId xmlns:p14="http://schemas.microsoft.com/office/powerpoint/2010/main" val="1578948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chemeClr val="bg1"/>
            </a:gs>
            <a:gs pos="100000">
              <a:srgbClr val="00FF99"/>
            </a:gs>
          </a:gsLst>
          <a:lin ang="2700000" scaled="1"/>
          <a:tileRect/>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FE6404-077C-0841-7A02-6E8A7D9C2EC8}"/>
              </a:ext>
            </a:extLst>
          </p:cNvPr>
          <p:cNvPicPr>
            <a:picLocks noChangeAspect="1"/>
          </p:cNvPicPr>
          <p:nvPr/>
        </p:nvPicPr>
        <p:blipFill rotWithShape="1">
          <a:blip r:embed="rId2">
            <a:extLst>
              <a:ext uri="{28A0092B-C50C-407E-A947-70E740481C1C}">
                <a14:useLocalDpi xmlns:a14="http://schemas.microsoft.com/office/drawing/2010/main" val="0"/>
              </a:ext>
            </a:extLst>
          </a:blip>
          <a:srcRect t="74134" b="7170"/>
          <a:stretch/>
        </p:blipFill>
        <p:spPr>
          <a:xfrm>
            <a:off x="0" y="1400433"/>
            <a:ext cx="12192000" cy="1210962"/>
          </a:xfrm>
          <a:prstGeom prst="rect">
            <a:avLst/>
          </a:prstGeom>
        </p:spPr>
      </p:pic>
      <p:sp>
        <p:nvSpPr>
          <p:cNvPr id="7" name="TextBox 6">
            <a:extLst>
              <a:ext uri="{FF2B5EF4-FFF2-40B4-BE49-F238E27FC236}">
                <a16:creationId xmlns:a16="http://schemas.microsoft.com/office/drawing/2014/main" id="{85E1A4DE-F5BD-3EAA-C221-4C4F84C5C9C6}"/>
              </a:ext>
            </a:extLst>
          </p:cNvPr>
          <p:cNvSpPr txBox="1"/>
          <p:nvPr/>
        </p:nvSpPr>
        <p:spPr>
          <a:xfrm>
            <a:off x="65903" y="234432"/>
            <a:ext cx="6096000" cy="923330"/>
          </a:xfrm>
          <a:prstGeom prst="rect">
            <a:avLst/>
          </a:prstGeom>
          <a:noFill/>
        </p:spPr>
        <p:txBody>
          <a:bodyPr wrap="square">
            <a:spAutoFit/>
          </a:bodyPr>
          <a:lstStyle/>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"Evaluation of Random Forest Model"</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metrics</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test_Y</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predictions_rf</a:t>
            </a:r>
            <a:r>
              <a:rPr lang="en-US" b="0" dirty="0" err="1">
                <a:solidFill>
                  <a:srgbClr val="D4D4D4"/>
                </a:solidFill>
                <a:effectLst/>
                <a:latin typeface="Consolas" panose="020B0609020204030204" pitchFamily="49" charset="0"/>
              </a:rPr>
              <a:t>.round</a:t>
            </a:r>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1277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chemeClr val="bg1"/>
            </a:gs>
            <a:gs pos="100000">
              <a:srgbClr val="00FF99"/>
            </a:gs>
          </a:gsLst>
          <a:lin ang="2700000" scaled="1"/>
          <a:tileRect/>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46C01C-3DE0-4EE6-3FC2-4165708740A6}"/>
              </a:ext>
            </a:extLst>
          </p:cNvPr>
          <p:cNvPicPr>
            <a:picLocks noChangeAspect="1"/>
          </p:cNvPicPr>
          <p:nvPr/>
        </p:nvPicPr>
        <p:blipFill rotWithShape="1">
          <a:blip r:embed="rId2">
            <a:extLst>
              <a:ext uri="{28A0092B-C50C-407E-A947-70E740481C1C}">
                <a14:useLocalDpi xmlns:a14="http://schemas.microsoft.com/office/drawing/2010/main" val="0"/>
              </a:ext>
            </a:extLst>
          </a:blip>
          <a:srcRect t="47679" b="40874"/>
          <a:stretch/>
        </p:blipFill>
        <p:spPr>
          <a:xfrm>
            <a:off x="0" y="3978875"/>
            <a:ext cx="12192000" cy="741407"/>
          </a:xfrm>
          <a:prstGeom prst="rect">
            <a:avLst/>
          </a:prstGeom>
        </p:spPr>
      </p:pic>
      <p:sp>
        <p:nvSpPr>
          <p:cNvPr id="7" name="TextBox 6">
            <a:extLst>
              <a:ext uri="{FF2B5EF4-FFF2-40B4-BE49-F238E27FC236}">
                <a16:creationId xmlns:a16="http://schemas.microsoft.com/office/drawing/2014/main" id="{92875B61-DF81-F5EA-D4BF-C3893D081DF3}"/>
              </a:ext>
            </a:extLst>
          </p:cNvPr>
          <p:cNvSpPr txBox="1"/>
          <p:nvPr/>
        </p:nvSpPr>
        <p:spPr>
          <a:xfrm>
            <a:off x="205947" y="0"/>
            <a:ext cx="12249664" cy="3693319"/>
          </a:xfrm>
          <a:prstGeom prst="rect">
            <a:avLst/>
          </a:prstGeom>
          <a:noFill/>
        </p:spPr>
        <p:txBody>
          <a:bodyPr wrap="square">
            <a:spAutoFit/>
          </a:bodyPr>
          <a:lstStyle/>
          <a:p>
            <a:r>
              <a:rPr lang="en-IN" b="0" dirty="0">
                <a:solidFill>
                  <a:srgbClr val="6A9955"/>
                </a:solidFill>
                <a:effectLst/>
                <a:latin typeface="Consolas" panose="020B0609020204030204" pitchFamily="49" charset="0"/>
              </a:rPr>
              <a:t># Performing oversampling on RF and DT</a:t>
            </a:r>
            <a:endParaRPr lang="en-IN" b="0" dirty="0">
              <a:solidFill>
                <a:srgbClr val="D4D4D4"/>
              </a:solidFill>
              <a:effectLst/>
              <a:latin typeface="Consolas" panose="020B0609020204030204" pitchFamily="49" charset="0"/>
            </a:endParaRPr>
          </a:p>
          <a:p>
            <a:br>
              <a:rPr lang="en-IN" b="0" dirty="0">
                <a:solidFill>
                  <a:srgbClr val="D4D4D4"/>
                </a:solidFill>
                <a:effectLst/>
                <a:latin typeface="Consolas" panose="020B0609020204030204" pitchFamily="49" charset="0"/>
              </a:rPr>
            </a:br>
            <a:r>
              <a:rPr lang="en-IN" b="0" dirty="0">
                <a:solidFill>
                  <a:srgbClr val="C586C0"/>
                </a:solidFill>
                <a:effectLst/>
                <a:latin typeface="Consolas" panose="020B0609020204030204" pitchFamily="49" charset="0"/>
              </a:rPr>
              <a:t>from</a:t>
            </a:r>
            <a:r>
              <a:rPr lang="en-IN" b="0" dirty="0">
                <a:solidFill>
                  <a:srgbClr val="D4D4D4"/>
                </a:solidFill>
                <a:effectLst/>
                <a:latin typeface="Consolas" panose="020B0609020204030204" pitchFamily="49" charset="0"/>
              </a:rPr>
              <a:t> </a:t>
            </a:r>
            <a:r>
              <a:rPr lang="en-IN" b="0" dirty="0" err="1">
                <a:solidFill>
                  <a:srgbClr val="D4D4D4"/>
                </a:solidFill>
                <a:effectLst/>
                <a:latin typeface="Consolas" panose="020B0609020204030204" pitchFamily="49" charset="0"/>
              </a:rPr>
              <a:t>imblearn.over_sampling</a:t>
            </a:r>
            <a:r>
              <a:rPr lang="en-IN" b="0" dirty="0">
                <a:solidFill>
                  <a:srgbClr val="D4D4D4"/>
                </a:solidFill>
                <a:effectLst/>
                <a:latin typeface="Consolas" panose="020B0609020204030204" pitchFamily="49" charset="0"/>
              </a:rPr>
              <a:t> </a:t>
            </a:r>
            <a:r>
              <a:rPr lang="en-IN" b="0" dirty="0">
                <a:solidFill>
                  <a:srgbClr val="C586C0"/>
                </a:solidFill>
                <a:effectLst/>
                <a:latin typeface="Consolas" panose="020B0609020204030204" pitchFamily="49" charset="0"/>
              </a:rPr>
              <a:t>import</a:t>
            </a:r>
            <a:r>
              <a:rPr lang="en-IN" b="0" dirty="0">
                <a:solidFill>
                  <a:srgbClr val="D4D4D4"/>
                </a:solidFill>
                <a:effectLst/>
                <a:latin typeface="Consolas" panose="020B0609020204030204" pitchFamily="49" charset="0"/>
              </a:rPr>
              <a:t> SMOTE</a:t>
            </a:r>
          </a:p>
          <a:p>
            <a:br>
              <a:rPr lang="en-IN" b="0" dirty="0">
                <a:solidFill>
                  <a:srgbClr val="D4D4D4"/>
                </a:solidFill>
                <a:effectLst/>
                <a:latin typeface="Consolas" panose="020B0609020204030204" pitchFamily="49" charset="0"/>
              </a:rPr>
            </a:br>
            <a:r>
              <a:rPr lang="en-IN" b="0" dirty="0" err="1">
                <a:solidFill>
                  <a:srgbClr val="9CDCFE"/>
                </a:solidFill>
                <a:effectLst/>
                <a:latin typeface="Consolas" panose="020B0609020204030204" pitchFamily="49" charset="0"/>
              </a:rPr>
              <a:t>X_resampled</a:t>
            </a:r>
            <a:r>
              <a:rPr lang="en-IN" b="0" dirty="0">
                <a:solidFill>
                  <a:srgbClr val="D4D4D4"/>
                </a:solidFill>
                <a:effectLst/>
                <a:latin typeface="Consolas" panose="020B0609020204030204" pitchFamily="49" charset="0"/>
              </a:rPr>
              <a:t>, </a:t>
            </a:r>
            <a:r>
              <a:rPr lang="en-IN" b="0" dirty="0" err="1">
                <a:solidFill>
                  <a:srgbClr val="9CDCFE"/>
                </a:solidFill>
                <a:effectLst/>
                <a:latin typeface="Consolas" panose="020B0609020204030204" pitchFamily="49" charset="0"/>
              </a:rPr>
              <a:t>Y_resampled</a:t>
            </a:r>
            <a:r>
              <a:rPr lang="en-IN" b="0" dirty="0">
                <a:solidFill>
                  <a:srgbClr val="D4D4D4"/>
                </a:solidFill>
                <a:effectLst/>
                <a:latin typeface="Consolas" panose="020B0609020204030204" pitchFamily="49" charset="0"/>
              </a:rPr>
              <a:t> = SMOTE().</a:t>
            </a:r>
            <a:r>
              <a:rPr lang="en-IN" b="0" dirty="0" err="1">
                <a:solidFill>
                  <a:srgbClr val="D4D4D4"/>
                </a:solidFill>
                <a:effectLst/>
                <a:latin typeface="Consolas" panose="020B0609020204030204" pitchFamily="49" charset="0"/>
              </a:rPr>
              <a:t>fit_resample</a:t>
            </a:r>
            <a:r>
              <a:rPr lang="en-IN" b="0" dirty="0">
                <a:solidFill>
                  <a:srgbClr val="D4D4D4"/>
                </a:solidFill>
                <a:effectLst/>
                <a:latin typeface="Consolas" panose="020B0609020204030204" pitchFamily="49" charset="0"/>
              </a:rPr>
              <a:t>(</a:t>
            </a:r>
            <a:r>
              <a:rPr lang="en-IN" b="0" dirty="0">
                <a:solidFill>
                  <a:srgbClr val="4FC1FF"/>
                </a:solidFill>
                <a:effectLst/>
                <a:latin typeface="Consolas" panose="020B0609020204030204" pitchFamily="49" charset="0"/>
              </a:rPr>
              <a:t>X</a:t>
            </a:r>
            <a:r>
              <a:rPr lang="en-IN" b="0" dirty="0">
                <a:solidFill>
                  <a:srgbClr val="D4D4D4"/>
                </a:solidFill>
                <a:effectLst/>
                <a:latin typeface="Consolas" panose="020B0609020204030204" pitchFamily="49" charset="0"/>
              </a:rPr>
              <a:t>, </a:t>
            </a:r>
            <a:r>
              <a:rPr lang="en-IN" b="0" dirty="0">
                <a:solidFill>
                  <a:srgbClr val="4FC1FF"/>
                </a:solidFill>
                <a:effectLst/>
                <a:latin typeface="Consolas" panose="020B0609020204030204" pitchFamily="49" charset="0"/>
              </a:rPr>
              <a:t>Y</a:t>
            </a:r>
            <a:r>
              <a:rPr lang="en-IN" b="0" dirty="0">
                <a:solidFill>
                  <a:srgbClr val="D4D4D4"/>
                </a:solidFill>
                <a:effectLst/>
                <a:latin typeface="Consolas" panose="020B0609020204030204" pitchFamily="49" charset="0"/>
              </a:rPr>
              <a:t>)</a:t>
            </a:r>
          </a:p>
          <a:p>
            <a:r>
              <a:rPr lang="en-IN" b="0" dirty="0">
                <a:solidFill>
                  <a:srgbClr val="DCDCAA"/>
                </a:solidFill>
                <a:effectLst/>
                <a:latin typeface="Consolas" panose="020B0609020204030204" pitchFamily="49" charset="0"/>
              </a:rPr>
              <a:t>print</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"Resampled shape of X: "</a:t>
            </a:r>
            <a:r>
              <a:rPr lang="en-IN" b="0" dirty="0">
                <a:solidFill>
                  <a:srgbClr val="D4D4D4"/>
                </a:solidFill>
                <a:effectLst/>
                <a:latin typeface="Consolas" panose="020B0609020204030204" pitchFamily="49" charset="0"/>
              </a:rPr>
              <a:t>, </a:t>
            </a:r>
            <a:r>
              <a:rPr lang="en-IN" b="0" dirty="0" err="1">
                <a:solidFill>
                  <a:srgbClr val="9CDCFE"/>
                </a:solidFill>
                <a:effectLst/>
                <a:latin typeface="Consolas" panose="020B0609020204030204" pitchFamily="49" charset="0"/>
              </a:rPr>
              <a:t>X_resampled</a:t>
            </a:r>
            <a:r>
              <a:rPr lang="en-IN" b="0" dirty="0" err="1">
                <a:solidFill>
                  <a:srgbClr val="D4D4D4"/>
                </a:solidFill>
                <a:effectLst/>
                <a:latin typeface="Consolas" panose="020B0609020204030204" pitchFamily="49" charset="0"/>
              </a:rPr>
              <a:t>.shape</a:t>
            </a:r>
            <a:r>
              <a:rPr lang="en-IN" b="0" dirty="0">
                <a:solidFill>
                  <a:srgbClr val="D4D4D4"/>
                </a:solidFill>
                <a:effectLst/>
                <a:latin typeface="Consolas" panose="020B0609020204030204" pitchFamily="49" charset="0"/>
              </a:rPr>
              <a:t>)</a:t>
            </a:r>
          </a:p>
          <a:p>
            <a:r>
              <a:rPr lang="en-IN" b="0" dirty="0">
                <a:solidFill>
                  <a:srgbClr val="DCDCAA"/>
                </a:solidFill>
                <a:effectLst/>
                <a:latin typeface="Consolas" panose="020B0609020204030204" pitchFamily="49" charset="0"/>
              </a:rPr>
              <a:t>print</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"Resampled shape of Y: "</a:t>
            </a:r>
            <a:r>
              <a:rPr lang="en-IN" b="0" dirty="0">
                <a:solidFill>
                  <a:srgbClr val="D4D4D4"/>
                </a:solidFill>
                <a:effectLst/>
                <a:latin typeface="Consolas" panose="020B0609020204030204" pitchFamily="49" charset="0"/>
              </a:rPr>
              <a:t>, </a:t>
            </a:r>
            <a:r>
              <a:rPr lang="en-IN" b="0" dirty="0" err="1">
                <a:solidFill>
                  <a:srgbClr val="9CDCFE"/>
                </a:solidFill>
                <a:effectLst/>
                <a:latin typeface="Consolas" panose="020B0609020204030204" pitchFamily="49" charset="0"/>
              </a:rPr>
              <a:t>Y_resampled</a:t>
            </a:r>
            <a:r>
              <a:rPr lang="en-IN" b="0" dirty="0" err="1">
                <a:solidFill>
                  <a:srgbClr val="D4D4D4"/>
                </a:solidFill>
                <a:effectLst/>
                <a:latin typeface="Consolas" panose="020B0609020204030204" pitchFamily="49" charset="0"/>
              </a:rPr>
              <a:t>.shape</a:t>
            </a:r>
            <a:r>
              <a:rPr lang="en-IN" b="0" dirty="0">
                <a:solidFill>
                  <a:srgbClr val="D4D4D4"/>
                </a:solidFill>
                <a:effectLst/>
                <a:latin typeface="Consolas" panose="020B0609020204030204" pitchFamily="49" charset="0"/>
              </a:rPr>
              <a:t>)</a:t>
            </a:r>
          </a:p>
          <a:p>
            <a:br>
              <a:rPr lang="en-IN" b="0" dirty="0">
                <a:solidFill>
                  <a:srgbClr val="D4D4D4"/>
                </a:solidFill>
                <a:effectLst/>
                <a:latin typeface="Consolas" panose="020B0609020204030204" pitchFamily="49" charset="0"/>
              </a:rPr>
            </a:br>
            <a:r>
              <a:rPr lang="en-IN" b="0" dirty="0" err="1">
                <a:solidFill>
                  <a:srgbClr val="9CDCFE"/>
                </a:solidFill>
                <a:effectLst/>
                <a:latin typeface="Consolas" panose="020B0609020204030204" pitchFamily="49" charset="0"/>
              </a:rPr>
              <a:t>value_counts</a:t>
            </a:r>
            <a:r>
              <a:rPr lang="en-IN" b="0" dirty="0">
                <a:solidFill>
                  <a:srgbClr val="D4D4D4"/>
                </a:solidFill>
                <a:effectLst/>
                <a:latin typeface="Consolas" panose="020B0609020204030204" pitchFamily="49" charset="0"/>
              </a:rPr>
              <a:t> = </a:t>
            </a:r>
            <a:r>
              <a:rPr lang="en-IN" b="0" dirty="0">
                <a:solidFill>
                  <a:srgbClr val="4EC9B0"/>
                </a:solidFill>
                <a:effectLst/>
                <a:latin typeface="Consolas" panose="020B0609020204030204" pitchFamily="49" charset="0"/>
              </a:rPr>
              <a:t>Counter</a:t>
            </a:r>
            <a:r>
              <a:rPr lang="en-IN" b="0" dirty="0">
                <a:solidFill>
                  <a:srgbClr val="D4D4D4"/>
                </a:solidFill>
                <a:effectLst/>
                <a:latin typeface="Consolas" panose="020B0609020204030204" pitchFamily="49" charset="0"/>
              </a:rPr>
              <a:t>(</a:t>
            </a:r>
            <a:r>
              <a:rPr lang="en-IN" b="0" dirty="0" err="1">
                <a:solidFill>
                  <a:srgbClr val="9CDCFE"/>
                </a:solidFill>
                <a:effectLst/>
                <a:latin typeface="Consolas" panose="020B0609020204030204" pitchFamily="49" charset="0"/>
              </a:rPr>
              <a:t>Y_resampled</a:t>
            </a:r>
            <a:r>
              <a:rPr lang="en-IN" b="0" dirty="0">
                <a:solidFill>
                  <a:srgbClr val="D4D4D4"/>
                </a:solidFill>
                <a:effectLst/>
                <a:latin typeface="Consolas" panose="020B0609020204030204" pitchFamily="49" charset="0"/>
              </a:rPr>
              <a:t>)</a:t>
            </a:r>
          </a:p>
          <a:p>
            <a:r>
              <a:rPr lang="en-IN" b="0" dirty="0">
                <a:solidFill>
                  <a:srgbClr val="DCDCAA"/>
                </a:solidFill>
                <a:effectLst/>
                <a:latin typeface="Consolas" panose="020B0609020204030204" pitchFamily="49" charset="0"/>
              </a:rPr>
              <a:t>print</a:t>
            </a:r>
            <a:r>
              <a:rPr lang="en-IN" b="0" dirty="0">
                <a:solidFill>
                  <a:srgbClr val="D4D4D4"/>
                </a:solidFill>
                <a:effectLst/>
                <a:latin typeface="Consolas" panose="020B0609020204030204" pitchFamily="49" charset="0"/>
              </a:rPr>
              <a:t>(</a:t>
            </a:r>
            <a:r>
              <a:rPr lang="en-IN" b="0" dirty="0" err="1">
                <a:solidFill>
                  <a:srgbClr val="9CDCFE"/>
                </a:solidFill>
                <a:effectLst/>
                <a:latin typeface="Consolas" panose="020B0609020204030204" pitchFamily="49" charset="0"/>
              </a:rPr>
              <a:t>value_counts</a:t>
            </a:r>
            <a:r>
              <a:rPr lang="en-IN" b="0" dirty="0">
                <a:solidFill>
                  <a:srgbClr val="D4D4D4"/>
                </a:solidFill>
                <a:effectLst/>
                <a:latin typeface="Consolas" panose="020B0609020204030204" pitchFamily="49" charset="0"/>
              </a:rPr>
              <a:t>)</a:t>
            </a:r>
          </a:p>
          <a:p>
            <a:br>
              <a:rPr lang="en-IN" b="0" dirty="0">
                <a:solidFill>
                  <a:srgbClr val="D4D4D4"/>
                </a:solidFill>
                <a:effectLst/>
                <a:latin typeface="Consolas" panose="020B0609020204030204" pitchFamily="49" charset="0"/>
              </a:rPr>
            </a:br>
            <a:r>
              <a:rPr lang="en-IN" b="0" dirty="0">
                <a:solidFill>
                  <a:srgbClr val="D4D4D4"/>
                </a:solidFill>
                <a:effectLst/>
                <a:latin typeface="Consolas" panose="020B0609020204030204" pitchFamily="49" charset="0"/>
              </a:rPr>
              <a:t>(</a:t>
            </a:r>
            <a:r>
              <a:rPr lang="en-IN" b="0" dirty="0" err="1">
                <a:solidFill>
                  <a:srgbClr val="9CDCFE"/>
                </a:solidFill>
                <a:effectLst/>
                <a:latin typeface="Consolas" panose="020B0609020204030204" pitchFamily="49" charset="0"/>
              </a:rPr>
              <a:t>train_X</a:t>
            </a:r>
            <a:r>
              <a:rPr lang="en-IN" b="0" dirty="0">
                <a:solidFill>
                  <a:srgbClr val="D4D4D4"/>
                </a:solidFill>
                <a:effectLst/>
                <a:latin typeface="Consolas" panose="020B0609020204030204" pitchFamily="49" charset="0"/>
              </a:rPr>
              <a:t>, </a:t>
            </a:r>
            <a:r>
              <a:rPr lang="en-IN" b="0" dirty="0" err="1">
                <a:solidFill>
                  <a:srgbClr val="9CDCFE"/>
                </a:solidFill>
                <a:effectLst/>
                <a:latin typeface="Consolas" panose="020B0609020204030204" pitchFamily="49" charset="0"/>
              </a:rPr>
              <a:t>test_X</a:t>
            </a:r>
            <a:r>
              <a:rPr lang="en-IN" b="0" dirty="0">
                <a:solidFill>
                  <a:srgbClr val="D4D4D4"/>
                </a:solidFill>
                <a:effectLst/>
                <a:latin typeface="Consolas" panose="020B0609020204030204" pitchFamily="49" charset="0"/>
              </a:rPr>
              <a:t>, </a:t>
            </a:r>
            <a:r>
              <a:rPr lang="en-IN" b="0" dirty="0" err="1">
                <a:solidFill>
                  <a:srgbClr val="9CDCFE"/>
                </a:solidFill>
                <a:effectLst/>
                <a:latin typeface="Consolas" panose="020B0609020204030204" pitchFamily="49" charset="0"/>
              </a:rPr>
              <a:t>train_Y</a:t>
            </a:r>
            <a:r>
              <a:rPr lang="en-IN" b="0" dirty="0">
                <a:solidFill>
                  <a:srgbClr val="D4D4D4"/>
                </a:solidFill>
                <a:effectLst/>
                <a:latin typeface="Consolas" panose="020B0609020204030204" pitchFamily="49" charset="0"/>
              </a:rPr>
              <a:t>, </a:t>
            </a:r>
            <a:r>
              <a:rPr lang="en-IN" b="0" dirty="0" err="1">
                <a:solidFill>
                  <a:srgbClr val="9CDCFE"/>
                </a:solidFill>
                <a:effectLst/>
                <a:latin typeface="Consolas" panose="020B0609020204030204" pitchFamily="49" charset="0"/>
              </a:rPr>
              <a:t>test_Y</a:t>
            </a:r>
            <a:r>
              <a:rPr lang="en-IN" b="0" dirty="0">
                <a:solidFill>
                  <a:srgbClr val="D4D4D4"/>
                </a:solidFill>
                <a:effectLst/>
                <a:latin typeface="Consolas" panose="020B0609020204030204" pitchFamily="49" charset="0"/>
              </a:rPr>
              <a:t>) = </a:t>
            </a:r>
            <a:r>
              <a:rPr lang="en-IN" b="0" dirty="0" err="1">
                <a:solidFill>
                  <a:srgbClr val="D4D4D4"/>
                </a:solidFill>
                <a:effectLst/>
                <a:latin typeface="Consolas" panose="020B0609020204030204" pitchFamily="49" charset="0"/>
              </a:rPr>
              <a:t>train_test_split</a:t>
            </a:r>
            <a:r>
              <a:rPr lang="en-IN" b="0" dirty="0">
                <a:solidFill>
                  <a:srgbClr val="D4D4D4"/>
                </a:solidFill>
                <a:effectLst/>
                <a:latin typeface="Consolas" panose="020B0609020204030204" pitchFamily="49" charset="0"/>
              </a:rPr>
              <a:t>(</a:t>
            </a:r>
            <a:r>
              <a:rPr lang="en-IN" b="0" dirty="0" err="1">
                <a:solidFill>
                  <a:srgbClr val="9CDCFE"/>
                </a:solidFill>
                <a:effectLst/>
                <a:latin typeface="Consolas" panose="020B0609020204030204" pitchFamily="49" charset="0"/>
              </a:rPr>
              <a:t>X_resampled</a:t>
            </a:r>
            <a:r>
              <a:rPr lang="en-IN" b="0" dirty="0">
                <a:solidFill>
                  <a:srgbClr val="D4D4D4"/>
                </a:solidFill>
                <a:effectLst/>
                <a:latin typeface="Consolas" panose="020B0609020204030204" pitchFamily="49" charset="0"/>
              </a:rPr>
              <a:t>, </a:t>
            </a:r>
            <a:r>
              <a:rPr lang="en-IN" b="0" dirty="0" err="1">
                <a:solidFill>
                  <a:srgbClr val="9CDCFE"/>
                </a:solidFill>
                <a:effectLst/>
                <a:latin typeface="Consolas" panose="020B0609020204030204" pitchFamily="49" charset="0"/>
              </a:rPr>
              <a:t>Y_resampled</a:t>
            </a:r>
            <a:r>
              <a:rPr lang="en-IN" b="0" dirty="0">
                <a:solidFill>
                  <a:srgbClr val="D4D4D4"/>
                </a:solidFill>
                <a:effectLst/>
                <a:latin typeface="Consolas" panose="020B0609020204030204" pitchFamily="49" charset="0"/>
              </a:rPr>
              <a:t>, </a:t>
            </a:r>
            <a:r>
              <a:rPr lang="en-IN" b="0" dirty="0" err="1">
                <a:solidFill>
                  <a:srgbClr val="9CDCFE"/>
                </a:solidFill>
                <a:effectLst/>
                <a:latin typeface="Consolas" panose="020B0609020204030204" pitchFamily="49" charset="0"/>
              </a:rPr>
              <a:t>test_size</a:t>
            </a:r>
            <a:r>
              <a:rPr lang="en-IN" b="0" dirty="0">
                <a:solidFill>
                  <a:srgbClr val="D4D4D4"/>
                </a:solidFill>
                <a:effectLst/>
                <a:latin typeface="Consolas" panose="020B0609020204030204" pitchFamily="49" charset="0"/>
              </a:rPr>
              <a:t>= </a:t>
            </a:r>
            <a:r>
              <a:rPr lang="en-IN" b="0" dirty="0">
                <a:solidFill>
                  <a:srgbClr val="B5CEA8"/>
                </a:solidFill>
                <a:effectLst/>
                <a:latin typeface="Consolas" panose="020B0609020204030204" pitchFamily="49" charset="0"/>
              </a:rPr>
              <a:t>0.3</a:t>
            </a:r>
            <a:r>
              <a:rPr lang="en-IN" b="0" dirty="0">
                <a:solidFill>
                  <a:srgbClr val="D4D4D4"/>
                </a:solidFill>
                <a:effectLst/>
                <a:latin typeface="Consolas" panose="020B0609020204030204" pitchFamily="49" charset="0"/>
              </a:rPr>
              <a:t>, </a:t>
            </a:r>
            <a:r>
              <a:rPr lang="en-IN" b="0" dirty="0" err="1">
                <a:solidFill>
                  <a:srgbClr val="9CDCFE"/>
                </a:solidFill>
                <a:effectLst/>
                <a:latin typeface="Consolas" panose="020B0609020204030204" pitchFamily="49" charset="0"/>
              </a:rPr>
              <a:t>random_state</a:t>
            </a:r>
            <a:r>
              <a:rPr lang="en-IN" b="0" dirty="0">
                <a:solidFill>
                  <a:srgbClr val="D4D4D4"/>
                </a:solidFill>
                <a:effectLst/>
                <a:latin typeface="Consolas" panose="020B0609020204030204" pitchFamily="49" charset="0"/>
              </a:rPr>
              <a:t>= </a:t>
            </a:r>
            <a:r>
              <a:rPr lang="en-IN" b="0" dirty="0">
                <a:solidFill>
                  <a:srgbClr val="B5CEA8"/>
                </a:solidFill>
                <a:effectLst/>
                <a:latin typeface="Consolas" panose="020B0609020204030204" pitchFamily="49" charset="0"/>
              </a:rPr>
              <a:t>42</a:t>
            </a:r>
            <a:r>
              <a:rPr lang="en-IN"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14981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chemeClr val="bg1"/>
            </a:gs>
            <a:gs pos="100000">
              <a:srgbClr val="00FF99"/>
            </a:gs>
          </a:gsLst>
          <a:lin ang="2700000" scaled="1"/>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AE4EDA-B270-F338-DE7B-5F233C9A1314}"/>
              </a:ext>
            </a:extLst>
          </p:cNvPr>
          <p:cNvSpPr txBox="1"/>
          <p:nvPr/>
        </p:nvSpPr>
        <p:spPr>
          <a:xfrm>
            <a:off x="98854" y="111892"/>
            <a:ext cx="12093146" cy="2308324"/>
          </a:xfrm>
          <a:prstGeom prst="rect">
            <a:avLst/>
          </a:prstGeom>
          <a:noFill/>
        </p:spPr>
        <p:txBody>
          <a:bodyPr wrap="square">
            <a:spAutoFit/>
          </a:bodyPr>
          <a:lstStyle/>
          <a:p>
            <a:br>
              <a:rPr lang="en-IN" b="0" dirty="0">
                <a:solidFill>
                  <a:srgbClr val="D4D4D4"/>
                </a:solidFill>
                <a:effectLst/>
                <a:latin typeface="Consolas" panose="020B0609020204030204" pitchFamily="49" charset="0"/>
              </a:rPr>
            </a:br>
            <a:r>
              <a:rPr lang="en-IN" b="0" dirty="0">
                <a:solidFill>
                  <a:srgbClr val="D4D4D4"/>
                </a:solidFill>
                <a:effectLst/>
                <a:latin typeface="Consolas" panose="020B0609020204030204" pitchFamily="49" charset="0"/>
              </a:rPr>
              <a:t>labels = [</a:t>
            </a:r>
            <a:r>
              <a:rPr lang="en-IN" b="0" dirty="0">
                <a:solidFill>
                  <a:srgbClr val="CE9178"/>
                </a:solidFill>
                <a:effectLst/>
                <a:latin typeface="Consolas" panose="020B0609020204030204" pitchFamily="49" charset="0"/>
              </a:rPr>
              <a:t>"Genuine"</a:t>
            </a:r>
            <a:r>
              <a:rPr lang="en-IN" b="0" dirty="0">
                <a:solidFill>
                  <a:srgbClr val="D4D4D4"/>
                </a:solidFill>
                <a:effectLst/>
                <a:latin typeface="Consolas" panose="020B0609020204030204" pitchFamily="49" charset="0"/>
              </a:rPr>
              <a:t>, </a:t>
            </a:r>
            <a:r>
              <a:rPr lang="en-IN" b="0" dirty="0">
                <a:solidFill>
                  <a:srgbClr val="CE9178"/>
                </a:solidFill>
                <a:effectLst/>
                <a:latin typeface="Consolas" panose="020B0609020204030204" pitchFamily="49" charset="0"/>
              </a:rPr>
              <a:t>"Fraud"</a:t>
            </a:r>
            <a:r>
              <a:rPr lang="en-IN" b="0" dirty="0">
                <a:solidFill>
                  <a:srgbClr val="D4D4D4"/>
                </a:solidFill>
                <a:effectLst/>
                <a:latin typeface="Consolas" panose="020B0609020204030204" pitchFamily="49" charset="0"/>
              </a:rPr>
              <a:t>]</a:t>
            </a:r>
          </a:p>
          <a:p>
            <a:r>
              <a:rPr lang="en-IN" b="0" dirty="0" err="1">
                <a:solidFill>
                  <a:srgbClr val="D4D4D4"/>
                </a:solidFill>
                <a:effectLst/>
                <a:latin typeface="Consolas" panose="020B0609020204030204" pitchFamily="49" charset="0"/>
              </a:rPr>
              <a:t>count_classes</a:t>
            </a:r>
            <a:r>
              <a:rPr lang="en-IN" b="0" dirty="0">
                <a:solidFill>
                  <a:srgbClr val="D4D4D4"/>
                </a:solidFill>
                <a:effectLst/>
                <a:latin typeface="Consolas" panose="020B0609020204030204" pitchFamily="49" charset="0"/>
              </a:rPr>
              <a:t> = </a:t>
            </a:r>
            <a:r>
              <a:rPr lang="en-IN" b="0" dirty="0" err="1">
                <a:solidFill>
                  <a:srgbClr val="D4D4D4"/>
                </a:solidFill>
                <a:effectLst/>
                <a:latin typeface="Consolas" panose="020B0609020204030204" pitchFamily="49" charset="0"/>
              </a:rPr>
              <a:t>dataframe.value_counts</a:t>
            </a:r>
            <a:r>
              <a:rPr lang="en-IN" b="0" dirty="0">
                <a:solidFill>
                  <a:srgbClr val="D4D4D4"/>
                </a:solidFill>
                <a:effectLst/>
                <a:latin typeface="Consolas" panose="020B0609020204030204" pitchFamily="49" charset="0"/>
              </a:rPr>
              <a:t>(</a:t>
            </a:r>
            <a:r>
              <a:rPr lang="en-IN" b="0" dirty="0" err="1">
                <a:solidFill>
                  <a:srgbClr val="D4D4D4"/>
                </a:solidFill>
                <a:effectLst/>
                <a:latin typeface="Consolas" panose="020B0609020204030204" pitchFamily="49" charset="0"/>
              </a:rPr>
              <a:t>Y_resampled</a:t>
            </a:r>
            <a:r>
              <a:rPr lang="en-IN" b="0" dirty="0">
                <a:solidFill>
                  <a:srgbClr val="D4D4D4"/>
                </a:solidFill>
                <a:effectLst/>
                <a:latin typeface="Consolas" panose="020B0609020204030204" pitchFamily="49" charset="0"/>
              </a:rPr>
              <a:t>, </a:t>
            </a:r>
            <a:r>
              <a:rPr lang="en-IN" b="0" dirty="0">
                <a:solidFill>
                  <a:srgbClr val="9CDCFE"/>
                </a:solidFill>
                <a:effectLst/>
                <a:latin typeface="Consolas" panose="020B0609020204030204" pitchFamily="49" charset="0"/>
              </a:rPr>
              <a:t>sort</a:t>
            </a:r>
            <a:r>
              <a:rPr lang="en-IN" b="0" dirty="0">
                <a:solidFill>
                  <a:srgbClr val="D4D4D4"/>
                </a:solidFill>
                <a:effectLst/>
                <a:latin typeface="Consolas" panose="020B0609020204030204" pitchFamily="49" charset="0"/>
              </a:rPr>
              <a:t>= </a:t>
            </a:r>
            <a:r>
              <a:rPr lang="en-IN" b="0" dirty="0">
                <a:solidFill>
                  <a:srgbClr val="569CD6"/>
                </a:solidFill>
                <a:effectLst/>
                <a:latin typeface="Consolas" panose="020B0609020204030204" pitchFamily="49" charset="0"/>
              </a:rPr>
              <a:t>True</a:t>
            </a:r>
            <a:r>
              <a:rPr lang="en-IN" b="0" dirty="0">
                <a:solidFill>
                  <a:srgbClr val="D4D4D4"/>
                </a:solidFill>
                <a:effectLst/>
                <a:latin typeface="Consolas" panose="020B0609020204030204" pitchFamily="49" charset="0"/>
              </a:rPr>
              <a:t>)</a:t>
            </a:r>
          </a:p>
          <a:p>
            <a:r>
              <a:rPr lang="en-IN" b="0" dirty="0" err="1">
                <a:solidFill>
                  <a:srgbClr val="D4D4D4"/>
                </a:solidFill>
                <a:effectLst/>
                <a:latin typeface="Consolas" panose="020B0609020204030204" pitchFamily="49" charset="0"/>
              </a:rPr>
              <a:t>count_classes.plot</a:t>
            </a:r>
            <a:r>
              <a:rPr lang="en-IN" b="0" dirty="0">
                <a:solidFill>
                  <a:srgbClr val="D4D4D4"/>
                </a:solidFill>
                <a:effectLst/>
                <a:latin typeface="Consolas" panose="020B0609020204030204" pitchFamily="49" charset="0"/>
              </a:rPr>
              <a:t>(</a:t>
            </a:r>
            <a:r>
              <a:rPr lang="en-IN" b="0" dirty="0">
                <a:solidFill>
                  <a:srgbClr val="9CDCFE"/>
                </a:solidFill>
                <a:effectLst/>
                <a:latin typeface="Consolas" panose="020B0609020204030204" pitchFamily="49" charset="0"/>
              </a:rPr>
              <a:t>kind</a:t>
            </a:r>
            <a:r>
              <a:rPr lang="en-IN" b="0" dirty="0">
                <a:solidFill>
                  <a:srgbClr val="D4D4D4"/>
                </a:solidFill>
                <a:effectLst/>
                <a:latin typeface="Consolas" panose="020B0609020204030204" pitchFamily="49" charset="0"/>
              </a:rPr>
              <a:t> = </a:t>
            </a:r>
            <a:r>
              <a:rPr lang="en-IN" b="0" dirty="0">
                <a:solidFill>
                  <a:srgbClr val="CE9178"/>
                </a:solidFill>
                <a:effectLst/>
                <a:latin typeface="Consolas" panose="020B0609020204030204" pitchFamily="49" charset="0"/>
              </a:rPr>
              <a:t>"bar"</a:t>
            </a:r>
            <a:r>
              <a:rPr lang="en-IN" b="0" dirty="0">
                <a:solidFill>
                  <a:srgbClr val="D4D4D4"/>
                </a:solidFill>
                <a:effectLst/>
                <a:latin typeface="Consolas" panose="020B0609020204030204" pitchFamily="49" charset="0"/>
              </a:rPr>
              <a:t>, </a:t>
            </a:r>
            <a:r>
              <a:rPr lang="en-IN" b="0" dirty="0">
                <a:solidFill>
                  <a:srgbClr val="9CDCFE"/>
                </a:solidFill>
                <a:effectLst/>
                <a:latin typeface="Consolas" panose="020B0609020204030204" pitchFamily="49" charset="0"/>
              </a:rPr>
              <a:t>rot</a:t>
            </a:r>
            <a:r>
              <a:rPr lang="en-IN" b="0" dirty="0">
                <a:solidFill>
                  <a:srgbClr val="D4D4D4"/>
                </a:solidFill>
                <a:effectLst/>
                <a:latin typeface="Consolas" panose="020B0609020204030204" pitchFamily="49" charset="0"/>
              </a:rPr>
              <a:t> = </a:t>
            </a:r>
            <a:r>
              <a:rPr lang="en-IN" b="0" dirty="0">
                <a:solidFill>
                  <a:srgbClr val="B5CEA8"/>
                </a:solidFill>
                <a:effectLst/>
                <a:latin typeface="Consolas" panose="020B0609020204030204" pitchFamily="49" charset="0"/>
              </a:rPr>
              <a:t>0</a:t>
            </a:r>
            <a:r>
              <a:rPr lang="en-IN" b="0" dirty="0">
                <a:solidFill>
                  <a:srgbClr val="D4D4D4"/>
                </a:solidFill>
                <a:effectLst/>
                <a:latin typeface="Consolas" panose="020B0609020204030204" pitchFamily="49" charset="0"/>
              </a:rPr>
              <a:t>)</a:t>
            </a:r>
          </a:p>
          <a:p>
            <a:r>
              <a:rPr lang="en-IN" b="0" dirty="0" err="1">
                <a:solidFill>
                  <a:srgbClr val="D4D4D4"/>
                </a:solidFill>
                <a:effectLst/>
                <a:latin typeface="Consolas" panose="020B0609020204030204" pitchFamily="49" charset="0"/>
              </a:rPr>
              <a:t>plt.title</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"Visualization of Labels"</a:t>
            </a:r>
            <a:r>
              <a:rPr lang="en-IN" b="0" dirty="0">
                <a:solidFill>
                  <a:srgbClr val="D4D4D4"/>
                </a:solidFill>
                <a:effectLst/>
                <a:latin typeface="Consolas" panose="020B0609020204030204" pitchFamily="49" charset="0"/>
              </a:rPr>
              <a:t>)</a:t>
            </a:r>
          </a:p>
          <a:p>
            <a:r>
              <a:rPr lang="en-IN" b="0" dirty="0" err="1">
                <a:solidFill>
                  <a:srgbClr val="D4D4D4"/>
                </a:solidFill>
                <a:effectLst/>
                <a:latin typeface="Consolas" panose="020B0609020204030204" pitchFamily="49" charset="0"/>
              </a:rPr>
              <a:t>plt.ylabel</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"Count"</a:t>
            </a:r>
            <a:r>
              <a:rPr lang="en-IN" b="0" dirty="0">
                <a:solidFill>
                  <a:srgbClr val="D4D4D4"/>
                </a:solidFill>
                <a:effectLst/>
                <a:latin typeface="Consolas" panose="020B0609020204030204" pitchFamily="49" charset="0"/>
              </a:rPr>
              <a:t>)</a:t>
            </a:r>
          </a:p>
          <a:p>
            <a:r>
              <a:rPr lang="en-IN" b="0" dirty="0" err="1">
                <a:solidFill>
                  <a:srgbClr val="D4D4D4"/>
                </a:solidFill>
                <a:effectLst/>
                <a:latin typeface="Consolas" panose="020B0609020204030204" pitchFamily="49" charset="0"/>
              </a:rPr>
              <a:t>plt.xticks</a:t>
            </a:r>
            <a:r>
              <a:rPr lang="en-IN" b="0" dirty="0">
                <a:solidFill>
                  <a:srgbClr val="D4D4D4"/>
                </a:solidFill>
                <a:effectLst/>
                <a:latin typeface="Consolas" panose="020B0609020204030204" pitchFamily="49" charset="0"/>
              </a:rPr>
              <a:t>(</a:t>
            </a:r>
            <a:r>
              <a:rPr lang="en-IN" b="0" dirty="0">
                <a:solidFill>
                  <a:srgbClr val="DCDCAA"/>
                </a:solidFill>
                <a:effectLst/>
                <a:latin typeface="Consolas" panose="020B0609020204030204" pitchFamily="49" charset="0"/>
              </a:rPr>
              <a:t>range</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2</a:t>
            </a:r>
            <a:r>
              <a:rPr lang="en-IN" b="0" dirty="0">
                <a:solidFill>
                  <a:srgbClr val="D4D4D4"/>
                </a:solidFill>
                <a:effectLst/>
                <a:latin typeface="Consolas" panose="020B0609020204030204" pitchFamily="49" charset="0"/>
              </a:rPr>
              <a:t>), labels)</a:t>
            </a:r>
          </a:p>
          <a:p>
            <a:r>
              <a:rPr lang="en-IN" b="0" dirty="0" err="1">
                <a:solidFill>
                  <a:srgbClr val="D4D4D4"/>
                </a:solidFill>
                <a:effectLst/>
                <a:latin typeface="Consolas" panose="020B0609020204030204" pitchFamily="49" charset="0"/>
              </a:rPr>
              <a:t>plt.show</a:t>
            </a:r>
            <a:r>
              <a:rPr lang="en-IN" b="0"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F837D292-87B9-300F-936C-97820E47BF74}"/>
              </a:ext>
            </a:extLst>
          </p:cNvPr>
          <p:cNvPicPr>
            <a:picLocks noChangeAspect="1"/>
          </p:cNvPicPr>
          <p:nvPr/>
        </p:nvPicPr>
        <p:blipFill rotWithShape="1">
          <a:blip r:embed="rId2">
            <a:extLst>
              <a:ext uri="{28A0092B-C50C-407E-A947-70E740481C1C}">
                <a14:useLocalDpi xmlns:a14="http://schemas.microsoft.com/office/drawing/2010/main" val="0"/>
              </a:ext>
            </a:extLst>
          </a:blip>
          <a:srcRect t="42846" b="8315"/>
          <a:stretch/>
        </p:blipFill>
        <p:spPr>
          <a:xfrm>
            <a:off x="0" y="2545492"/>
            <a:ext cx="12192000" cy="3163329"/>
          </a:xfrm>
          <a:prstGeom prst="rect">
            <a:avLst/>
          </a:prstGeom>
        </p:spPr>
      </p:pic>
    </p:spTree>
    <p:extLst>
      <p:ext uri="{BB962C8B-B14F-4D97-AF65-F5344CB8AC3E}">
        <p14:creationId xmlns:p14="http://schemas.microsoft.com/office/powerpoint/2010/main" val="2617144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chemeClr val="bg1"/>
            </a:gs>
            <a:gs pos="100000">
              <a:srgbClr val="00FF99"/>
            </a:gs>
          </a:gsLst>
          <a:lin ang="2700000" scaled="1"/>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9AFB7D-C876-4A61-C123-DF7D426D0EA7}"/>
              </a:ext>
            </a:extLst>
          </p:cNvPr>
          <p:cNvSpPr txBox="1"/>
          <p:nvPr/>
        </p:nvSpPr>
        <p:spPr>
          <a:xfrm>
            <a:off x="-1" y="289680"/>
            <a:ext cx="12051957" cy="2031325"/>
          </a:xfrm>
          <a:prstGeom prst="rect">
            <a:avLst/>
          </a:prstGeom>
          <a:noFill/>
        </p:spPr>
        <p:txBody>
          <a:bodyPr wrap="square">
            <a:spAutoFit/>
          </a:bodyPr>
          <a:lstStyle/>
          <a:p>
            <a:r>
              <a:rPr lang="en-IN" b="0" dirty="0">
                <a:solidFill>
                  <a:srgbClr val="6A9955"/>
                </a:solidFill>
                <a:effectLst/>
                <a:latin typeface="Consolas" panose="020B0609020204030204" pitchFamily="49" charset="0"/>
              </a:rPr>
              <a:t># Build the Random Forest classifier on the new dataset</a:t>
            </a:r>
            <a:endParaRPr lang="en-IN" b="0" dirty="0">
              <a:solidFill>
                <a:srgbClr val="D4D4D4"/>
              </a:solidFill>
              <a:effectLst/>
              <a:latin typeface="Consolas" panose="020B0609020204030204" pitchFamily="49" charset="0"/>
            </a:endParaRPr>
          </a:p>
          <a:p>
            <a:br>
              <a:rPr lang="en-IN" b="0" dirty="0">
                <a:solidFill>
                  <a:srgbClr val="D4D4D4"/>
                </a:solidFill>
                <a:effectLst/>
                <a:latin typeface="Consolas" panose="020B0609020204030204" pitchFamily="49" charset="0"/>
              </a:rPr>
            </a:br>
            <a:r>
              <a:rPr lang="en-IN" b="0" dirty="0" err="1">
                <a:solidFill>
                  <a:srgbClr val="9CDCFE"/>
                </a:solidFill>
                <a:effectLst/>
                <a:latin typeface="Consolas" panose="020B0609020204030204" pitchFamily="49" charset="0"/>
              </a:rPr>
              <a:t>rf_resampled</a:t>
            </a:r>
            <a:r>
              <a:rPr lang="en-IN" b="0" dirty="0">
                <a:solidFill>
                  <a:srgbClr val="D4D4D4"/>
                </a:solidFill>
                <a:effectLst/>
                <a:latin typeface="Consolas" panose="020B0609020204030204" pitchFamily="49" charset="0"/>
              </a:rPr>
              <a:t> = </a:t>
            </a:r>
            <a:r>
              <a:rPr lang="en-IN" b="0" dirty="0" err="1">
                <a:solidFill>
                  <a:srgbClr val="D4D4D4"/>
                </a:solidFill>
                <a:effectLst/>
                <a:latin typeface="Consolas" panose="020B0609020204030204" pitchFamily="49" charset="0"/>
              </a:rPr>
              <a:t>RandomForestClassifier</a:t>
            </a:r>
            <a:r>
              <a:rPr lang="en-IN" b="0" dirty="0">
                <a:solidFill>
                  <a:srgbClr val="D4D4D4"/>
                </a:solidFill>
                <a:effectLst/>
                <a:latin typeface="Consolas" panose="020B0609020204030204" pitchFamily="49" charset="0"/>
              </a:rPr>
              <a:t>(</a:t>
            </a:r>
            <a:r>
              <a:rPr lang="en-IN" b="0" dirty="0" err="1">
                <a:solidFill>
                  <a:srgbClr val="9CDCFE"/>
                </a:solidFill>
                <a:effectLst/>
                <a:latin typeface="Consolas" panose="020B0609020204030204" pitchFamily="49" charset="0"/>
              </a:rPr>
              <a:t>n_estimators</a:t>
            </a:r>
            <a:r>
              <a:rPr lang="en-IN" b="0" dirty="0">
                <a:solidFill>
                  <a:srgbClr val="D4D4D4"/>
                </a:solidFill>
                <a:effectLst/>
                <a:latin typeface="Consolas" panose="020B0609020204030204" pitchFamily="49" charset="0"/>
              </a:rPr>
              <a:t> = </a:t>
            </a:r>
            <a:r>
              <a:rPr lang="en-IN" b="0" dirty="0">
                <a:solidFill>
                  <a:srgbClr val="B5CEA8"/>
                </a:solidFill>
                <a:effectLst/>
                <a:latin typeface="Consolas" panose="020B0609020204030204" pitchFamily="49" charset="0"/>
              </a:rPr>
              <a:t>100</a:t>
            </a:r>
            <a:r>
              <a:rPr lang="en-IN" b="0" dirty="0">
                <a:solidFill>
                  <a:srgbClr val="D4D4D4"/>
                </a:solidFill>
                <a:effectLst/>
                <a:latin typeface="Consolas" panose="020B0609020204030204" pitchFamily="49" charset="0"/>
              </a:rPr>
              <a:t>)</a:t>
            </a:r>
          </a:p>
          <a:p>
            <a:r>
              <a:rPr lang="en-IN" b="0" dirty="0" err="1">
                <a:solidFill>
                  <a:srgbClr val="9CDCFE"/>
                </a:solidFill>
                <a:effectLst/>
                <a:latin typeface="Consolas" panose="020B0609020204030204" pitchFamily="49" charset="0"/>
              </a:rPr>
              <a:t>rf_resampled</a:t>
            </a:r>
            <a:r>
              <a:rPr lang="en-IN" b="0" dirty="0" err="1">
                <a:solidFill>
                  <a:srgbClr val="D4D4D4"/>
                </a:solidFill>
                <a:effectLst/>
                <a:latin typeface="Consolas" panose="020B0609020204030204" pitchFamily="49" charset="0"/>
              </a:rPr>
              <a:t>.fit</a:t>
            </a:r>
            <a:r>
              <a:rPr lang="en-IN" b="0" dirty="0">
                <a:solidFill>
                  <a:srgbClr val="D4D4D4"/>
                </a:solidFill>
                <a:effectLst/>
                <a:latin typeface="Consolas" panose="020B0609020204030204" pitchFamily="49" charset="0"/>
              </a:rPr>
              <a:t>(</a:t>
            </a:r>
            <a:r>
              <a:rPr lang="en-IN" b="0" dirty="0" err="1">
                <a:solidFill>
                  <a:srgbClr val="9CDCFE"/>
                </a:solidFill>
                <a:effectLst/>
                <a:latin typeface="Consolas" panose="020B0609020204030204" pitchFamily="49" charset="0"/>
              </a:rPr>
              <a:t>train_X</a:t>
            </a:r>
            <a:r>
              <a:rPr lang="en-IN" b="0" dirty="0">
                <a:solidFill>
                  <a:srgbClr val="D4D4D4"/>
                </a:solidFill>
                <a:effectLst/>
                <a:latin typeface="Consolas" panose="020B0609020204030204" pitchFamily="49" charset="0"/>
              </a:rPr>
              <a:t>, </a:t>
            </a:r>
            <a:r>
              <a:rPr lang="en-IN" b="0" dirty="0" err="1">
                <a:solidFill>
                  <a:srgbClr val="9CDCFE"/>
                </a:solidFill>
                <a:effectLst/>
                <a:latin typeface="Consolas" panose="020B0609020204030204" pitchFamily="49" charset="0"/>
              </a:rPr>
              <a:t>train_Y</a:t>
            </a:r>
            <a:r>
              <a:rPr lang="en-IN" b="0" dirty="0">
                <a:solidFill>
                  <a:srgbClr val="D4D4D4"/>
                </a:solidFill>
                <a:effectLst/>
                <a:latin typeface="Consolas" panose="020B0609020204030204" pitchFamily="49" charset="0"/>
              </a:rPr>
              <a:t>)</a:t>
            </a:r>
          </a:p>
          <a:p>
            <a:br>
              <a:rPr lang="en-IN" b="0" dirty="0">
                <a:solidFill>
                  <a:srgbClr val="D4D4D4"/>
                </a:solidFill>
                <a:effectLst/>
                <a:latin typeface="Consolas" panose="020B0609020204030204" pitchFamily="49" charset="0"/>
              </a:rPr>
            </a:br>
            <a:r>
              <a:rPr lang="en-IN" b="0" dirty="0" err="1">
                <a:solidFill>
                  <a:srgbClr val="9CDCFE"/>
                </a:solidFill>
                <a:effectLst/>
                <a:latin typeface="Consolas" panose="020B0609020204030204" pitchFamily="49" charset="0"/>
              </a:rPr>
              <a:t>predictions_resampled</a:t>
            </a:r>
            <a:r>
              <a:rPr lang="en-IN" b="0" dirty="0">
                <a:solidFill>
                  <a:srgbClr val="D4D4D4"/>
                </a:solidFill>
                <a:effectLst/>
                <a:latin typeface="Consolas" panose="020B0609020204030204" pitchFamily="49" charset="0"/>
              </a:rPr>
              <a:t> = </a:t>
            </a:r>
            <a:r>
              <a:rPr lang="en-IN" b="0" dirty="0" err="1">
                <a:solidFill>
                  <a:srgbClr val="9CDCFE"/>
                </a:solidFill>
                <a:effectLst/>
                <a:latin typeface="Consolas" panose="020B0609020204030204" pitchFamily="49" charset="0"/>
              </a:rPr>
              <a:t>rf_resampled</a:t>
            </a:r>
            <a:r>
              <a:rPr lang="en-IN" b="0" dirty="0" err="1">
                <a:solidFill>
                  <a:srgbClr val="D4D4D4"/>
                </a:solidFill>
                <a:effectLst/>
                <a:latin typeface="Consolas" panose="020B0609020204030204" pitchFamily="49" charset="0"/>
              </a:rPr>
              <a:t>.predict</a:t>
            </a:r>
            <a:r>
              <a:rPr lang="en-IN" b="0" dirty="0">
                <a:solidFill>
                  <a:srgbClr val="D4D4D4"/>
                </a:solidFill>
                <a:effectLst/>
                <a:latin typeface="Consolas" panose="020B0609020204030204" pitchFamily="49" charset="0"/>
              </a:rPr>
              <a:t>(</a:t>
            </a:r>
            <a:r>
              <a:rPr lang="en-IN" b="0" dirty="0" err="1">
                <a:solidFill>
                  <a:srgbClr val="9CDCFE"/>
                </a:solidFill>
                <a:effectLst/>
                <a:latin typeface="Consolas" panose="020B0609020204030204" pitchFamily="49" charset="0"/>
              </a:rPr>
              <a:t>test_X</a:t>
            </a:r>
            <a:r>
              <a:rPr lang="en-IN" b="0" dirty="0">
                <a:solidFill>
                  <a:srgbClr val="D4D4D4"/>
                </a:solidFill>
                <a:effectLst/>
                <a:latin typeface="Consolas" panose="020B0609020204030204" pitchFamily="49" charset="0"/>
              </a:rPr>
              <a:t>)</a:t>
            </a:r>
          </a:p>
          <a:p>
            <a:r>
              <a:rPr lang="en-IN" b="0" dirty="0" err="1">
                <a:solidFill>
                  <a:srgbClr val="9CDCFE"/>
                </a:solidFill>
                <a:effectLst/>
                <a:latin typeface="Consolas" panose="020B0609020204030204" pitchFamily="49" charset="0"/>
              </a:rPr>
              <a:t>random_forest_score_resampled</a:t>
            </a:r>
            <a:r>
              <a:rPr lang="en-IN" b="0" dirty="0">
                <a:solidFill>
                  <a:srgbClr val="D4D4D4"/>
                </a:solidFill>
                <a:effectLst/>
                <a:latin typeface="Consolas" panose="020B0609020204030204" pitchFamily="49" charset="0"/>
              </a:rPr>
              <a:t> = </a:t>
            </a:r>
            <a:r>
              <a:rPr lang="en-IN" b="0" dirty="0" err="1">
                <a:solidFill>
                  <a:srgbClr val="9CDCFE"/>
                </a:solidFill>
                <a:effectLst/>
                <a:latin typeface="Consolas" panose="020B0609020204030204" pitchFamily="49" charset="0"/>
              </a:rPr>
              <a:t>rf_resampled</a:t>
            </a:r>
            <a:r>
              <a:rPr lang="en-IN" b="0" dirty="0" err="1">
                <a:solidFill>
                  <a:srgbClr val="D4D4D4"/>
                </a:solidFill>
                <a:effectLst/>
                <a:latin typeface="Consolas" panose="020B0609020204030204" pitchFamily="49" charset="0"/>
              </a:rPr>
              <a:t>.score</a:t>
            </a:r>
            <a:r>
              <a:rPr lang="en-IN" b="0" dirty="0">
                <a:solidFill>
                  <a:srgbClr val="D4D4D4"/>
                </a:solidFill>
                <a:effectLst/>
                <a:latin typeface="Consolas" panose="020B0609020204030204" pitchFamily="49" charset="0"/>
              </a:rPr>
              <a:t>(</a:t>
            </a:r>
            <a:r>
              <a:rPr lang="en-IN" b="0" dirty="0" err="1">
                <a:solidFill>
                  <a:srgbClr val="9CDCFE"/>
                </a:solidFill>
                <a:effectLst/>
                <a:latin typeface="Consolas" panose="020B0609020204030204" pitchFamily="49" charset="0"/>
              </a:rPr>
              <a:t>test_X</a:t>
            </a:r>
            <a:r>
              <a:rPr lang="en-IN" b="0" dirty="0">
                <a:solidFill>
                  <a:srgbClr val="D4D4D4"/>
                </a:solidFill>
                <a:effectLst/>
                <a:latin typeface="Consolas" panose="020B0609020204030204" pitchFamily="49" charset="0"/>
              </a:rPr>
              <a:t>, </a:t>
            </a:r>
            <a:r>
              <a:rPr lang="en-IN" b="0" dirty="0" err="1">
                <a:solidFill>
                  <a:srgbClr val="9CDCFE"/>
                </a:solidFill>
                <a:effectLst/>
                <a:latin typeface="Consolas" panose="020B0609020204030204" pitchFamily="49" charset="0"/>
              </a:rPr>
              <a:t>test_Y</a:t>
            </a:r>
            <a:r>
              <a:rPr lang="en-IN" b="0" dirty="0">
                <a:solidFill>
                  <a:srgbClr val="D4D4D4"/>
                </a:solidFill>
                <a:effectLst/>
                <a:latin typeface="Consolas" panose="020B0609020204030204" pitchFamily="49" charset="0"/>
              </a:rPr>
              <a:t>) * </a:t>
            </a:r>
            <a:r>
              <a:rPr lang="en-IN" b="0" dirty="0">
                <a:solidFill>
                  <a:srgbClr val="B5CEA8"/>
                </a:solidFill>
                <a:effectLst/>
                <a:latin typeface="Consolas" panose="020B0609020204030204" pitchFamily="49" charset="0"/>
              </a:rPr>
              <a:t>100</a:t>
            </a:r>
            <a:endParaRPr lang="en-IN" b="0"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3895F6A1-88D2-BDF8-7C05-51F1A0902832}"/>
              </a:ext>
            </a:extLst>
          </p:cNvPr>
          <p:cNvSpPr txBox="1"/>
          <p:nvPr/>
        </p:nvSpPr>
        <p:spPr>
          <a:xfrm>
            <a:off x="0" y="2553895"/>
            <a:ext cx="12192000" cy="1477328"/>
          </a:xfrm>
          <a:prstGeom prst="rect">
            <a:avLst/>
          </a:prstGeom>
          <a:noFill/>
        </p:spPr>
        <p:txBody>
          <a:bodyPr wrap="square">
            <a:spAutoFit/>
          </a:bodyPr>
          <a:lstStyle/>
          <a:p>
            <a:r>
              <a:rPr lang="en-IN" b="0">
                <a:solidFill>
                  <a:srgbClr val="6A9955"/>
                </a:solidFill>
                <a:effectLst/>
                <a:latin typeface="Consolas" panose="020B0609020204030204" pitchFamily="49" charset="0"/>
              </a:rPr>
              <a:t># Visualize the confusion matrix</a:t>
            </a:r>
            <a:endParaRPr lang="en-IN" b="0">
              <a:solidFill>
                <a:srgbClr val="D4D4D4"/>
              </a:solidFill>
              <a:effectLst/>
              <a:latin typeface="Consolas" panose="020B0609020204030204" pitchFamily="49" charset="0"/>
            </a:endParaRPr>
          </a:p>
          <a:p>
            <a:br>
              <a:rPr lang="en-IN" b="0" dirty="0">
                <a:solidFill>
                  <a:srgbClr val="D4D4D4"/>
                </a:solidFill>
                <a:effectLst/>
                <a:latin typeface="Consolas" panose="020B0609020204030204" pitchFamily="49" charset="0"/>
              </a:rPr>
            </a:br>
            <a:r>
              <a:rPr lang="en-IN" b="0" dirty="0" err="1">
                <a:solidFill>
                  <a:srgbClr val="9CDCFE"/>
                </a:solidFill>
                <a:effectLst/>
                <a:latin typeface="Consolas" panose="020B0609020204030204" pitchFamily="49" charset="0"/>
              </a:rPr>
              <a:t>cm_resampled</a:t>
            </a:r>
            <a:r>
              <a:rPr lang="en-IN" b="0" dirty="0">
                <a:solidFill>
                  <a:srgbClr val="D4D4D4"/>
                </a:solidFill>
                <a:effectLst/>
                <a:latin typeface="Consolas" panose="020B0609020204030204" pitchFamily="49" charset="0"/>
              </a:rPr>
              <a:t> = </a:t>
            </a:r>
            <a:r>
              <a:rPr lang="en-IN" b="0" dirty="0" err="1">
                <a:solidFill>
                  <a:srgbClr val="D4D4D4"/>
                </a:solidFill>
                <a:effectLst/>
                <a:latin typeface="Consolas" panose="020B0609020204030204" pitchFamily="49" charset="0"/>
              </a:rPr>
              <a:t>confusion_matrix</a:t>
            </a:r>
            <a:r>
              <a:rPr lang="en-IN" b="0" dirty="0">
                <a:solidFill>
                  <a:srgbClr val="D4D4D4"/>
                </a:solidFill>
                <a:effectLst/>
                <a:latin typeface="Consolas" panose="020B0609020204030204" pitchFamily="49" charset="0"/>
              </a:rPr>
              <a:t>(</a:t>
            </a:r>
            <a:r>
              <a:rPr lang="en-IN" b="0" dirty="0" err="1">
                <a:solidFill>
                  <a:srgbClr val="9CDCFE"/>
                </a:solidFill>
                <a:effectLst/>
                <a:latin typeface="Consolas" panose="020B0609020204030204" pitchFamily="49" charset="0"/>
              </a:rPr>
              <a:t>test_Y</a:t>
            </a:r>
            <a:r>
              <a:rPr lang="en-IN" b="0" dirty="0">
                <a:solidFill>
                  <a:srgbClr val="D4D4D4"/>
                </a:solidFill>
                <a:effectLst/>
                <a:latin typeface="Consolas" panose="020B0609020204030204" pitchFamily="49" charset="0"/>
              </a:rPr>
              <a:t>, </a:t>
            </a:r>
            <a:r>
              <a:rPr lang="en-IN" b="0" dirty="0" err="1">
                <a:solidFill>
                  <a:srgbClr val="9CDCFE"/>
                </a:solidFill>
                <a:effectLst/>
                <a:latin typeface="Consolas" panose="020B0609020204030204" pitchFamily="49" charset="0"/>
              </a:rPr>
              <a:t>predictions_resampled</a:t>
            </a:r>
            <a:r>
              <a:rPr lang="en-IN" b="0" dirty="0" err="1">
                <a:solidFill>
                  <a:srgbClr val="D4D4D4"/>
                </a:solidFill>
                <a:effectLst/>
                <a:latin typeface="Consolas" panose="020B0609020204030204" pitchFamily="49" charset="0"/>
              </a:rPr>
              <a:t>.round</a:t>
            </a:r>
            <a:r>
              <a:rPr lang="en-IN" b="0" dirty="0">
                <a:solidFill>
                  <a:srgbClr val="D4D4D4"/>
                </a:solidFill>
                <a:effectLst/>
                <a:latin typeface="Consolas" panose="020B0609020204030204" pitchFamily="49" charset="0"/>
              </a:rPr>
              <a:t>())</a:t>
            </a:r>
          </a:p>
          <a:p>
            <a:r>
              <a:rPr lang="en-IN" b="0" dirty="0">
                <a:solidFill>
                  <a:srgbClr val="DCDCAA"/>
                </a:solidFill>
                <a:effectLst/>
                <a:latin typeface="Consolas" panose="020B0609020204030204" pitchFamily="49" charset="0"/>
              </a:rPr>
              <a:t>print</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"Confusion Matrix - Random Forest"</a:t>
            </a:r>
            <a:r>
              <a:rPr lang="en-IN" b="0" dirty="0">
                <a:solidFill>
                  <a:srgbClr val="D4D4D4"/>
                </a:solidFill>
                <a:effectLst/>
                <a:latin typeface="Consolas" panose="020B0609020204030204" pitchFamily="49" charset="0"/>
              </a:rPr>
              <a:t>)</a:t>
            </a:r>
          </a:p>
          <a:p>
            <a:r>
              <a:rPr lang="en-IN" b="0" dirty="0">
                <a:solidFill>
                  <a:srgbClr val="DCDCAA"/>
                </a:solidFill>
                <a:effectLst/>
                <a:latin typeface="Consolas" panose="020B0609020204030204" pitchFamily="49" charset="0"/>
              </a:rPr>
              <a:t>print</a:t>
            </a:r>
            <a:r>
              <a:rPr lang="en-IN" b="0" dirty="0">
                <a:solidFill>
                  <a:srgbClr val="D4D4D4"/>
                </a:solidFill>
                <a:effectLst/>
                <a:latin typeface="Consolas" panose="020B0609020204030204" pitchFamily="49" charset="0"/>
              </a:rPr>
              <a:t>(</a:t>
            </a:r>
            <a:r>
              <a:rPr lang="en-IN" b="0" dirty="0" err="1">
                <a:solidFill>
                  <a:srgbClr val="9CDCFE"/>
                </a:solidFill>
                <a:effectLst/>
                <a:latin typeface="Consolas" panose="020B0609020204030204" pitchFamily="49" charset="0"/>
              </a:rPr>
              <a:t>cm_resampled</a:t>
            </a:r>
            <a:r>
              <a:rPr lang="en-IN" b="0" dirty="0">
                <a:solidFill>
                  <a:srgbClr val="D4D4D4"/>
                </a:solidFill>
                <a:effectLst/>
                <a:latin typeface="Consolas" panose="020B0609020204030204" pitchFamily="49" charset="0"/>
              </a:rPr>
              <a:t>)</a:t>
            </a:r>
          </a:p>
        </p:txBody>
      </p:sp>
      <p:pic>
        <p:nvPicPr>
          <p:cNvPr id="7" name="Picture 6">
            <a:extLst>
              <a:ext uri="{FF2B5EF4-FFF2-40B4-BE49-F238E27FC236}">
                <a16:creationId xmlns:a16="http://schemas.microsoft.com/office/drawing/2014/main" id="{58B05476-A130-0FE6-A67B-8209A26AC624}"/>
              </a:ext>
            </a:extLst>
          </p:cNvPr>
          <p:cNvPicPr>
            <a:picLocks noChangeAspect="1"/>
          </p:cNvPicPr>
          <p:nvPr/>
        </p:nvPicPr>
        <p:blipFill rotWithShape="1">
          <a:blip r:embed="rId2">
            <a:extLst>
              <a:ext uri="{28A0092B-C50C-407E-A947-70E740481C1C}">
                <a14:useLocalDpi xmlns:a14="http://schemas.microsoft.com/office/drawing/2010/main" val="0"/>
              </a:ext>
            </a:extLst>
          </a:blip>
          <a:srcRect t="50000" b="37106"/>
          <a:stretch/>
        </p:blipFill>
        <p:spPr>
          <a:xfrm>
            <a:off x="0" y="4258795"/>
            <a:ext cx="12192000" cy="835113"/>
          </a:xfrm>
          <a:prstGeom prst="rect">
            <a:avLst/>
          </a:prstGeom>
        </p:spPr>
      </p:pic>
    </p:spTree>
    <p:extLst>
      <p:ext uri="{BB962C8B-B14F-4D97-AF65-F5344CB8AC3E}">
        <p14:creationId xmlns:p14="http://schemas.microsoft.com/office/powerpoint/2010/main" val="649702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chemeClr val="bg1"/>
            </a:gs>
            <a:gs pos="100000">
              <a:srgbClr val="00FF99"/>
            </a:gs>
          </a:gsLst>
          <a:lin ang="2700000" scaled="1"/>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3EF945-DC64-1FB4-0EE3-33BC3EC3D3FA}"/>
              </a:ext>
            </a:extLst>
          </p:cNvPr>
          <p:cNvSpPr txBox="1"/>
          <p:nvPr/>
        </p:nvSpPr>
        <p:spPr>
          <a:xfrm>
            <a:off x="-1" y="242670"/>
            <a:ext cx="12134335" cy="646331"/>
          </a:xfrm>
          <a:prstGeom prst="rect">
            <a:avLst/>
          </a:prstGeom>
          <a:noFill/>
        </p:spPr>
        <p:txBody>
          <a:bodyPr wrap="square">
            <a:spAutoFit/>
          </a:bodyPr>
          <a:lstStyle/>
          <a:p>
            <a:r>
              <a:rPr lang="en-IN" b="0" dirty="0" err="1">
                <a:solidFill>
                  <a:srgbClr val="DCDCAA"/>
                </a:solidFill>
                <a:effectLst/>
                <a:latin typeface="Consolas" panose="020B0609020204030204" pitchFamily="49" charset="0"/>
              </a:rPr>
              <a:t>plot_confusion_matrix</a:t>
            </a:r>
            <a:r>
              <a:rPr lang="en-IN" b="0" dirty="0">
                <a:solidFill>
                  <a:srgbClr val="D4D4D4"/>
                </a:solidFill>
                <a:effectLst/>
                <a:latin typeface="Consolas" panose="020B0609020204030204" pitchFamily="49" charset="0"/>
              </a:rPr>
              <a:t>(</a:t>
            </a:r>
            <a:r>
              <a:rPr lang="en-IN" b="0" dirty="0" err="1">
                <a:solidFill>
                  <a:srgbClr val="9CDCFE"/>
                </a:solidFill>
                <a:effectLst/>
                <a:latin typeface="Consolas" panose="020B0609020204030204" pitchFamily="49" charset="0"/>
              </a:rPr>
              <a:t>cm_resampled</a:t>
            </a:r>
            <a:r>
              <a:rPr lang="en-IN" b="0" dirty="0">
                <a:solidFill>
                  <a:srgbClr val="D4D4D4"/>
                </a:solidFill>
                <a:effectLst/>
                <a:latin typeface="Consolas" panose="020B0609020204030204" pitchFamily="49" charset="0"/>
              </a:rPr>
              <a:t>, </a:t>
            </a:r>
            <a:r>
              <a:rPr lang="en-IN" b="0" dirty="0">
                <a:solidFill>
                  <a:srgbClr val="9CDCFE"/>
                </a:solidFill>
                <a:effectLst/>
                <a:latin typeface="Consolas" panose="020B0609020204030204" pitchFamily="49" charset="0"/>
              </a:rPr>
              <a:t>classes</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0</a:t>
            </a:r>
            <a:r>
              <a:rPr lang="en-IN" b="0" dirty="0">
                <a:solidFill>
                  <a:srgbClr val="D4D4D4"/>
                </a:solidFill>
                <a:effectLst/>
                <a:latin typeface="Consolas" panose="020B0609020204030204" pitchFamily="49" charset="0"/>
              </a:rPr>
              <a:t>, </a:t>
            </a:r>
            <a:r>
              <a:rPr lang="en-IN" b="0" dirty="0">
                <a:solidFill>
                  <a:srgbClr val="B5CEA8"/>
                </a:solidFill>
                <a:effectLst/>
                <a:latin typeface="Consolas" panose="020B0609020204030204" pitchFamily="49" charset="0"/>
              </a:rPr>
              <a:t>1</a:t>
            </a:r>
            <a:r>
              <a:rPr lang="en-IN" b="0" dirty="0">
                <a:solidFill>
                  <a:srgbClr val="D4D4D4"/>
                </a:solidFill>
                <a:effectLst/>
                <a:latin typeface="Consolas" panose="020B0609020204030204" pitchFamily="49" charset="0"/>
              </a:rPr>
              <a:t>], </a:t>
            </a:r>
            <a:r>
              <a:rPr lang="en-IN" b="0" dirty="0">
                <a:solidFill>
                  <a:srgbClr val="9CDCFE"/>
                </a:solidFill>
                <a:effectLst/>
                <a:latin typeface="Consolas" panose="020B0609020204030204" pitchFamily="49" charset="0"/>
              </a:rPr>
              <a:t>title</a:t>
            </a:r>
            <a:r>
              <a:rPr lang="en-IN" b="0" dirty="0">
                <a:solidFill>
                  <a:srgbClr val="D4D4D4"/>
                </a:solidFill>
                <a:effectLst/>
                <a:latin typeface="Consolas" panose="020B0609020204030204" pitchFamily="49" charset="0"/>
              </a:rPr>
              <a:t>= </a:t>
            </a:r>
            <a:r>
              <a:rPr lang="en-IN" b="0" dirty="0">
                <a:solidFill>
                  <a:srgbClr val="CE9178"/>
                </a:solidFill>
                <a:effectLst/>
                <a:latin typeface="Consolas" panose="020B0609020204030204" pitchFamily="49" charset="0"/>
              </a:rPr>
              <a:t>"Confusion Matrix - Random Forest After Oversampling"</a:t>
            </a:r>
            <a:r>
              <a:rPr lang="en-IN" b="0"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5F352FC7-2D35-6EA9-7A55-8216F200260E}"/>
              </a:ext>
            </a:extLst>
          </p:cNvPr>
          <p:cNvPicPr>
            <a:picLocks noChangeAspect="1"/>
          </p:cNvPicPr>
          <p:nvPr/>
        </p:nvPicPr>
        <p:blipFill rotWithShape="1">
          <a:blip r:embed="rId2">
            <a:extLst>
              <a:ext uri="{28A0092B-C50C-407E-A947-70E740481C1C}">
                <a14:useLocalDpi xmlns:a14="http://schemas.microsoft.com/office/drawing/2010/main" val="0"/>
              </a:ext>
            </a:extLst>
          </a:blip>
          <a:srcRect t="37250" b="12385"/>
          <a:stretch/>
        </p:blipFill>
        <p:spPr>
          <a:xfrm>
            <a:off x="-1" y="1005015"/>
            <a:ext cx="12192000" cy="3262185"/>
          </a:xfrm>
          <a:prstGeom prst="rect">
            <a:avLst/>
          </a:prstGeom>
        </p:spPr>
      </p:pic>
    </p:spTree>
    <p:extLst>
      <p:ext uri="{BB962C8B-B14F-4D97-AF65-F5344CB8AC3E}">
        <p14:creationId xmlns:p14="http://schemas.microsoft.com/office/powerpoint/2010/main" val="3809682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chemeClr val="bg1"/>
            </a:gs>
            <a:gs pos="100000">
              <a:srgbClr val="00FF99"/>
            </a:gs>
          </a:gsLst>
          <a:lin ang="2700000" scaled="1"/>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7B5660-7D29-3928-C8EA-0EC6EE362629}"/>
              </a:ext>
            </a:extLst>
          </p:cNvPr>
          <p:cNvSpPr txBox="1"/>
          <p:nvPr/>
        </p:nvSpPr>
        <p:spPr>
          <a:xfrm>
            <a:off x="90615" y="209717"/>
            <a:ext cx="12043719" cy="951817"/>
          </a:xfrm>
          <a:prstGeom prst="rect">
            <a:avLst/>
          </a:prstGeom>
          <a:noFill/>
        </p:spPr>
        <p:txBody>
          <a:bodyPr wrap="square">
            <a:spAutoFit/>
          </a:bodyPr>
          <a:lstStyle/>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"Evaluation of Random Forest Model"</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metrics</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test_Y</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predictions_resampled</a:t>
            </a:r>
            <a:r>
              <a:rPr lang="en-US" b="0" dirty="0" err="1">
                <a:solidFill>
                  <a:srgbClr val="D4D4D4"/>
                </a:solidFill>
                <a:effectLst/>
                <a:latin typeface="Consolas" panose="020B0609020204030204" pitchFamily="49" charset="0"/>
              </a:rPr>
              <a:t>.round</a:t>
            </a:r>
            <a:r>
              <a:rPr lang="en-US" b="0"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96276F81-1791-8866-D0F5-711F42B2B49B}"/>
              </a:ext>
            </a:extLst>
          </p:cNvPr>
          <p:cNvPicPr>
            <a:picLocks noChangeAspect="1"/>
          </p:cNvPicPr>
          <p:nvPr/>
        </p:nvPicPr>
        <p:blipFill rotWithShape="1">
          <a:blip r:embed="rId2">
            <a:extLst>
              <a:ext uri="{28A0092B-C50C-407E-A947-70E740481C1C}">
                <a14:useLocalDpi xmlns:a14="http://schemas.microsoft.com/office/drawing/2010/main" val="0"/>
              </a:ext>
            </a:extLst>
          </a:blip>
          <a:srcRect t="50000" b="27265"/>
          <a:stretch/>
        </p:blipFill>
        <p:spPr>
          <a:xfrm>
            <a:off x="0" y="1353065"/>
            <a:ext cx="12192000" cy="1472514"/>
          </a:xfrm>
          <a:prstGeom prst="rect">
            <a:avLst/>
          </a:prstGeom>
        </p:spPr>
      </p:pic>
    </p:spTree>
    <p:extLst>
      <p:ext uri="{BB962C8B-B14F-4D97-AF65-F5344CB8AC3E}">
        <p14:creationId xmlns:p14="http://schemas.microsoft.com/office/powerpoint/2010/main" val="675025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chemeClr val="bg1"/>
            </a:gs>
            <a:gs pos="88000">
              <a:srgbClr val="00B0F0"/>
            </a:gs>
          </a:gsLst>
          <a:lin ang="2700000" scaled="1"/>
          <a:tileRect/>
        </a:gra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F0AFFECE-CE03-7643-9528-2272CCF094E5}"/>
              </a:ext>
            </a:extLst>
          </p:cNvPr>
          <p:cNvSpPr>
            <a:spLocks noGrp="1"/>
          </p:cNvSpPr>
          <p:nvPr>
            <p:ph type="body" sz="half" idx="2"/>
          </p:nvPr>
        </p:nvSpPr>
        <p:spPr>
          <a:xfrm>
            <a:off x="246467" y="157264"/>
            <a:ext cx="4403354" cy="630676"/>
          </a:xfrm>
        </p:spPr>
        <p:txBody>
          <a:bodyPr>
            <a:normAutofit/>
          </a:bodyPr>
          <a:lstStyle/>
          <a:p>
            <a:r>
              <a:rPr lang="en-IN" sz="2000" b="1" u="sng" dirty="0">
                <a:solidFill>
                  <a:schemeClr val="bg1"/>
                </a:solidFill>
              </a:rPr>
              <a:t>Testing Phase:</a:t>
            </a:r>
          </a:p>
        </p:txBody>
      </p:sp>
      <p:pic>
        <p:nvPicPr>
          <p:cNvPr id="11" name="Picture 10">
            <a:extLst>
              <a:ext uri="{FF2B5EF4-FFF2-40B4-BE49-F238E27FC236}">
                <a16:creationId xmlns:a16="http://schemas.microsoft.com/office/drawing/2014/main" id="{324B2748-35F8-3921-81EE-70580C211CF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64987" y="1076731"/>
            <a:ext cx="9020783" cy="5074190"/>
          </a:xfrm>
          <a:prstGeom prst="rect">
            <a:avLst/>
          </a:prstGeom>
        </p:spPr>
      </p:pic>
    </p:spTree>
    <p:extLst>
      <p:ext uri="{BB962C8B-B14F-4D97-AF65-F5344CB8AC3E}">
        <p14:creationId xmlns:p14="http://schemas.microsoft.com/office/powerpoint/2010/main" val="1624805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gradFill rotWithShape="1">
          <a:gsLst>
            <a:gs pos="5000">
              <a:schemeClr val="bg2">
                <a:tint val="97000"/>
                <a:hueMod val="142000"/>
                <a:satMod val="200000"/>
                <a:lumMod val="118000"/>
              </a:schemeClr>
            </a:gs>
            <a:gs pos="100000">
              <a:schemeClr val="bg2">
                <a:shade val="94000"/>
                <a:hueMod val="22000"/>
                <a:satMod val="220000"/>
                <a:lumMod val="62000"/>
              </a:schemeClr>
            </a:gs>
          </a:gsLst>
          <a:lin ang="612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B563B7-CFB7-47D2-9D72-23267964D41C}"/>
              </a:ext>
            </a:extLst>
          </p:cNvPr>
          <p:cNvSpPr txBox="1"/>
          <p:nvPr/>
        </p:nvSpPr>
        <p:spPr>
          <a:xfrm>
            <a:off x="2710832" y="266892"/>
            <a:ext cx="6109487" cy="707886"/>
          </a:xfrm>
          <a:prstGeom prst="rect">
            <a:avLst/>
          </a:prstGeom>
          <a:noFill/>
        </p:spPr>
        <p:txBody>
          <a:bodyPr wrap="square" rtlCol="0">
            <a:spAutoFit/>
          </a:bodyPr>
          <a:lstStyle/>
          <a:p>
            <a:r>
              <a:rPr lang="en-IN" dirty="0"/>
              <a:t>                                 </a:t>
            </a:r>
            <a:r>
              <a:rPr lang="en-IN" sz="4000" b="1" dirty="0">
                <a:solidFill>
                  <a:srgbClr val="2EBA12"/>
                </a:solidFill>
              </a:rPr>
              <a:t>Abstract</a:t>
            </a:r>
          </a:p>
        </p:txBody>
      </p:sp>
      <p:sp>
        <p:nvSpPr>
          <p:cNvPr id="3" name="TextBox 2">
            <a:extLst>
              <a:ext uri="{FF2B5EF4-FFF2-40B4-BE49-F238E27FC236}">
                <a16:creationId xmlns:a16="http://schemas.microsoft.com/office/drawing/2014/main" id="{190ADD26-BBBE-480B-8363-A07E1923245C}"/>
              </a:ext>
            </a:extLst>
          </p:cNvPr>
          <p:cNvSpPr txBox="1"/>
          <p:nvPr/>
        </p:nvSpPr>
        <p:spPr>
          <a:xfrm>
            <a:off x="159025" y="1286634"/>
            <a:ext cx="11917017" cy="5640518"/>
          </a:xfrm>
          <a:prstGeom prst="rect">
            <a:avLst/>
          </a:prstGeom>
          <a:noFill/>
        </p:spPr>
        <p:txBody>
          <a:bodyPr wrap="square" rtlCol="0">
            <a:spAutoFit/>
          </a:bodyPr>
          <a:lstStyle/>
          <a:p>
            <a:pPr marL="285750" indent="-285750" algn="just">
              <a:lnSpc>
                <a:spcPct val="150000"/>
              </a:lnSpc>
              <a:spcBef>
                <a:spcPts val="1110"/>
              </a:spcBef>
              <a:spcAft>
                <a:spcPts val="0"/>
              </a:spcAft>
              <a:buFont typeface="Wingdings" panose="05000000000000000000" pitchFamily="2" charset="2"/>
              <a:buChar char="Ø"/>
            </a:pPr>
            <a:r>
              <a:rPr lang="en-US" sz="1600" dirty="0">
                <a:latin typeface="Arial" panose="020B0604020202020204" pitchFamily="34" charset="0"/>
                <a:cs typeface="Arial" panose="020B0604020202020204" pitchFamily="34" charset="0"/>
              </a:rPr>
              <a:t>This Project is focused on credit card fraud detection in real world scenarios. Nowadays credit card frauds are drastically increasing in number as compared to earlier times. Criminals are using fake identity and various technologies to trap the users and get the money out of them. </a:t>
            </a:r>
          </a:p>
          <a:p>
            <a:pPr marL="285750" indent="-285750" algn="just">
              <a:lnSpc>
                <a:spcPct val="150000"/>
              </a:lnSpc>
              <a:spcBef>
                <a:spcPts val="1110"/>
              </a:spcBef>
              <a:spcAft>
                <a:spcPts val="0"/>
              </a:spcAft>
              <a:buFont typeface="Wingdings" panose="05000000000000000000" pitchFamily="2" charset="2"/>
              <a:buChar char="Ø"/>
            </a:pPr>
            <a:r>
              <a:rPr lang="en-US" sz="1600" dirty="0">
                <a:latin typeface="Arial" panose="020B0604020202020204" pitchFamily="34" charset="0"/>
                <a:cs typeface="Arial" panose="020B0604020202020204" pitchFamily="34" charset="0"/>
              </a:rPr>
              <a:t>Therefore, it is very essential to find a solution to these types of frauds. In this proposed project we designed a model to detect the fraud activity in credit card transactions. This system can provide most of the important features required to detect illegal and illicit transactions. As technology changes constantly, it is becoming difficult to track the behavior and pattern of criminal transactions.</a:t>
            </a:r>
          </a:p>
          <a:p>
            <a:pPr marL="285750" indent="-285750" algn="just">
              <a:lnSpc>
                <a:spcPct val="150000"/>
              </a:lnSpc>
              <a:spcBef>
                <a:spcPts val="1110"/>
              </a:spcBef>
              <a:spcAft>
                <a:spcPts val="0"/>
              </a:spcAft>
              <a:buFont typeface="Wingdings" panose="05000000000000000000" pitchFamily="2" charset="2"/>
              <a:buChar char="Ø"/>
            </a:pPr>
            <a:r>
              <a:rPr lang="en-US" sz="1600" dirty="0">
                <a:latin typeface="Arial" panose="020B0604020202020204" pitchFamily="34" charset="0"/>
                <a:cs typeface="Arial" panose="020B0604020202020204" pitchFamily="34" charset="0"/>
              </a:rPr>
              <a:t>To come up with the solution one can make use of technologies with the increase of machine learning, artificial intelligence and other relevant fields of information technology; it becomes feasible to automate this process and to save some of the intensive amounts of labor that is put into detecting credit card fraud. Initially, we will collect the credit card usage data-set by users and classify it as trained and testing dataset using a random forest algorithm and decision trees.</a:t>
            </a:r>
          </a:p>
          <a:p>
            <a:pPr marL="285750" indent="-285750" algn="just">
              <a:lnSpc>
                <a:spcPct val="150000"/>
              </a:lnSpc>
              <a:spcBef>
                <a:spcPts val="1110"/>
              </a:spcBef>
              <a:spcAft>
                <a:spcPts val="0"/>
              </a:spcAft>
              <a:buFont typeface="Wingdings" panose="05000000000000000000" pitchFamily="2" charset="2"/>
              <a:buChar char="Ø"/>
            </a:pPr>
            <a:r>
              <a:rPr lang="en-US" sz="1600" dirty="0">
                <a:latin typeface="Arial" panose="020B0604020202020204" pitchFamily="34" charset="0"/>
                <a:cs typeface="Arial" panose="020B0604020202020204" pitchFamily="34" charset="0"/>
              </a:rPr>
              <a:t> The performance of the techniques is gauged based on accuracy, sensitivity, and specificity, precision. The results is indicated concerning the best accuracy for Random Forest are unit 98.6% respectively. Keywords— Random forest algorithm, Criminal transactions, Credit card.</a:t>
            </a:r>
            <a:r>
              <a:rPr lang="en-US" sz="800" dirty="0">
                <a:solidFill>
                  <a:srgbClr val="FFFF00"/>
                </a:solidFill>
                <a:effectLst/>
                <a:latin typeface="Times New Roman" panose="02020603050405020304" pitchFamily="18" charset="0"/>
                <a:ea typeface="Times New Roman" panose="02020603050405020304" pitchFamily="18" charset="0"/>
              </a:rPr>
              <a:t> </a:t>
            </a:r>
          </a:p>
        </p:txBody>
      </p:sp>
    </p:spTree>
    <p:extLst>
      <p:ext uri="{BB962C8B-B14F-4D97-AF65-F5344CB8AC3E}">
        <p14:creationId xmlns:p14="http://schemas.microsoft.com/office/powerpoint/2010/main" val="442446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arn(inVertical)">
                                      <p:cBhvr>
                                        <p:cTn id="10" dur="500"/>
                                        <p:tgtEl>
                                          <p:spTgt spid="3">
                                            <p:txEl>
                                              <p:pRg st="0" end="0"/>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arn(inVertical)">
                                      <p:cBhvr>
                                        <p:cTn id="13" dur="500"/>
                                        <p:tgtEl>
                                          <p:spTgt spid="3">
                                            <p:txEl>
                                              <p:pRg st="1" end="1"/>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arn(inVertical)">
                                      <p:cBhvr>
                                        <p:cTn id="16" dur="500"/>
                                        <p:tgtEl>
                                          <p:spTgt spid="3">
                                            <p:txEl>
                                              <p:pRg st="2" end="2"/>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arn(inVertical)">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chemeClr val="bg1"/>
            </a:gs>
            <a:gs pos="88000">
              <a:srgbClr val="00B0F0"/>
            </a:gs>
          </a:gsLst>
          <a:lin ang="2700000" scaled="1"/>
          <a:tileRect/>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24B2748-35F8-3921-81EE-70580C211CF5}"/>
              </a:ext>
            </a:extLst>
          </p:cNvPr>
          <p:cNvPicPr>
            <a:picLocks noChangeAspect="1"/>
          </p:cNvPicPr>
          <p:nvPr/>
        </p:nvPicPr>
        <p:blipFill>
          <a:blip r:embed="rId2"/>
          <a:stretch>
            <a:fillRect/>
          </a:stretch>
        </p:blipFill>
        <p:spPr>
          <a:xfrm>
            <a:off x="1964987" y="1050588"/>
            <a:ext cx="9020783" cy="5126477"/>
          </a:xfrm>
          <a:prstGeom prst="rect">
            <a:avLst/>
          </a:prstGeom>
        </p:spPr>
      </p:pic>
    </p:spTree>
    <p:extLst>
      <p:ext uri="{BB962C8B-B14F-4D97-AF65-F5344CB8AC3E}">
        <p14:creationId xmlns:p14="http://schemas.microsoft.com/office/powerpoint/2010/main" val="2390438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chemeClr val="bg1"/>
            </a:gs>
            <a:gs pos="88000">
              <a:srgbClr val="00B0F0"/>
            </a:gs>
          </a:gsLst>
          <a:lin ang="2700000" scaled="1"/>
          <a:tileRect/>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24B2748-35F8-3921-81EE-70580C211CF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64987" y="1076731"/>
            <a:ext cx="9020783" cy="5074190"/>
          </a:xfrm>
          <a:prstGeom prst="rect">
            <a:avLst/>
          </a:prstGeom>
        </p:spPr>
      </p:pic>
    </p:spTree>
    <p:extLst>
      <p:ext uri="{BB962C8B-B14F-4D97-AF65-F5344CB8AC3E}">
        <p14:creationId xmlns:p14="http://schemas.microsoft.com/office/powerpoint/2010/main" val="2553440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chemeClr val="bg1"/>
            </a:gs>
            <a:gs pos="88000">
              <a:srgbClr val="00B0F0"/>
            </a:gs>
          </a:gsLst>
          <a:lin ang="2700000" scaled="1"/>
          <a:tileRect/>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24B2748-35F8-3921-81EE-70580C211CF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64987" y="1076731"/>
            <a:ext cx="9020783" cy="5074190"/>
          </a:xfrm>
          <a:prstGeom prst="rect">
            <a:avLst/>
          </a:prstGeom>
        </p:spPr>
      </p:pic>
    </p:spTree>
    <p:extLst>
      <p:ext uri="{BB962C8B-B14F-4D97-AF65-F5344CB8AC3E}">
        <p14:creationId xmlns:p14="http://schemas.microsoft.com/office/powerpoint/2010/main" val="1884061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chemeClr val="bg1"/>
            </a:gs>
            <a:gs pos="88000">
              <a:srgbClr val="00B0F0"/>
            </a:gs>
          </a:gsLst>
          <a:lin ang="2700000" scaled="1"/>
          <a:tileRect/>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24B2748-35F8-3921-81EE-70580C211CF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64987" y="1076731"/>
            <a:ext cx="9020782" cy="5074190"/>
          </a:xfrm>
          <a:prstGeom prst="rect">
            <a:avLst/>
          </a:prstGeom>
        </p:spPr>
      </p:pic>
    </p:spTree>
    <p:extLst>
      <p:ext uri="{BB962C8B-B14F-4D97-AF65-F5344CB8AC3E}">
        <p14:creationId xmlns:p14="http://schemas.microsoft.com/office/powerpoint/2010/main" val="2146014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chemeClr val="bg1"/>
            </a:gs>
            <a:gs pos="88000">
              <a:srgbClr val="00B0F0"/>
            </a:gs>
          </a:gsLst>
          <a:lin ang="2700000" scaled="1"/>
          <a:tileRect/>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24B2748-35F8-3921-81EE-70580C211CF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64987" y="1076731"/>
            <a:ext cx="9020782" cy="5074190"/>
          </a:xfrm>
          <a:prstGeom prst="rect">
            <a:avLst/>
          </a:prstGeom>
        </p:spPr>
      </p:pic>
    </p:spTree>
    <p:extLst>
      <p:ext uri="{BB962C8B-B14F-4D97-AF65-F5344CB8AC3E}">
        <p14:creationId xmlns:p14="http://schemas.microsoft.com/office/powerpoint/2010/main" val="1860016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chemeClr val="bg1"/>
            </a:gs>
            <a:gs pos="88000">
              <a:srgbClr val="00B0F0"/>
            </a:gs>
          </a:gsLst>
          <a:lin ang="2700000" scaled="1"/>
          <a:tileRect/>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24B2748-35F8-3921-81EE-70580C211CF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64987" y="1076731"/>
            <a:ext cx="9020782" cy="5074190"/>
          </a:xfrm>
          <a:prstGeom prst="rect">
            <a:avLst/>
          </a:prstGeom>
        </p:spPr>
      </p:pic>
    </p:spTree>
    <p:extLst>
      <p:ext uri="{BB962C8B-B14F-4D97-AF65-F5344CB8AC3E}">
        <p14:creationId xmlns:p14="http://schemas.microsoft.com/office/powerpoint/2010/main" val="884902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chemeClr val="bg1"/>
            </a:gs>
            <a:gs pos="88000">
              <a:srgbClr val="00B0F0"/>
            </a:gs>
          </a:gsLst>
          <a:lin ang="2700000" scaled="1"/>
          <a:tileRect/>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24B2748-35F8-3921-81EE-70580C211CF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64987" y="1076731"/>
            <a:ext cx="9020782" cy="5074190"/>
          </a:xfrm>
          <a:prstGeom prst="rect">
            <a:avLst/>
          </a:prstGeom>
        </p:spPr>
      </p:pic>
    </p:spTree>
    <p:extLst>
      <p:ext uri="{BB962C8B-B14F-4D97-AF65-F5344CB8AC3E}">
        <p14:creationId xmlns:p14="http://schemas.microsoft.com/office/powerpoint/2010/main" val="2232034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chemeClr val="bg1"/>
            </a:gs>
            <a:gs pos="88000">
              <a:srgbClr val="00B0F0"/>
            </a:gs>
          </a:gsLst>
          <a:lin ang="2700000" scaled="1"/>
          <a:tileRect/>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24B2748-35F8-3921-81EE-70580C211CF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64987" y="1076731"/>
            <a:ext cx="9020782" cy="5074190"/>
          </a:xfrm>
          <a:prstGeom prst="rect">
            <a:avLst/>
          </a:prstGeom>
        </p:spPr>
      </p:pic>
    </p:spTree>
    <p:extLst>
      <p:ext uri="{BB962C8B-B14F-4D97-AF65-F5344CB8AC3E}">
        <p14:creationId xmlns:p14="http://schemas.microsoft.com/office/powerpoint/2010/main" val="3412024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chemeClr val="bg1"/>
            </a:gs>
            <a:gs pos="88000">
              <a:srgbClr val="00B0F0"/>
            </a:gs>
          </a:gsLst>
          <a:lin ang="2700000" scaled="1"/>
          <a:tileRect/>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24B2748-35F8-3921-81EE-70580C211CF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64987" y="1076731"/>
            <a:ext cx="9020782" cy="5074189"/>
          </a:xfrm>
          <a:prstGeom prst="rect">
            <a:avLst/>
          </a:prstGeom>
        </p:spPr>
      </p:pic>
    </p:spTree>
    <p:extLst>
      <p:ext uri="{BB962C8B-B14F-4D97-AF65-F5344CB8AC3E}">
        <p14:creationId xmlns:p14="http://schemas.microsoft.com/office/powerpoint/2010/main" val="2183755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chemeClr val="bg1"/>
            </a:gs>
            <a:gs pos="88000">
              <a:srgbClr val="00B0F0"/>
            </a:gs>
          </a:gsLst>
          <a:lin ang="2700000" scaled="1"/>
          <a:tileRect/>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24B2748-35F8-3921-81EE-70580C211CF5}"/>
              </a:ext>
            </a:extLst>
          </p:cNvPr>
          <p:cNvPicPr>
            <a:picLocks noChangeAspect="1"/>
          </p:cNvPicPr>
          <p:nvPr/>
        </p:nvPicPr>
        <p:blipFill rotWithShape="1">
          <a:blip r:embed="rId2">
            <a:extLst>
              <a:ext uri="{28A0092B-C50C-407E-A947-70E740481C1C}">
                <a14:useLocalDpi xmlns:a14="http://schemas.microsoft.com/office/drawing/2010/main" val="0"/>
              </a:ext>
            </a:extLst>
          </a:blip>
          <a:srcRect t="3511" b="5044"/>
          <a:stretch/>
        </p:blipFill>
        <p:spPr>
          <a:xfrm>
            <a:off x="2157618" y="1254868"/>
            <a:ext cx="8635519" cy="4640094"/>
          </a:xfrm>
          <a:prstGeom prst="rect">
            <a:avLst/>
          </a:prstGeom>
        </p:spPr>
      </p:pic>
      <p:sp>
        <p:nvSpPr>
          <p:cNvPr id="3" name="Text Placeholder 2">
            <a:extLst>
              <a:ext uri="{FF2B5EF4-FFF2-40B4-BE49-F238E27FC236}">
                <a16:creationId xmlns:a16="http://schemas.microsoft.com/office/drawing/2014/main" id="{3B9BA11E-3DE4-EF38-A022-283FEFE86DF6}"/>
              </a:ext>
            </a:extLst>
          </p:cNvPr>
          <p:cNvSpPr>
            <a:spLocks noGrp="1"/>
          </p:cNvSpPr>
          <p:nvPr>
            <p:ph type="body" idx="1"/>
          </p:nvPr>
        </p:nvSpPr>
        <p:spPr>
          <a:xfrm>
            <a:off x="0" y="116733"/>
            <a:ext cx="8287966" cy="729574"/>
          </a:xfrm>
        </p:spPr>
        <p:txBody>
          <a:bodyPr>
            <a:normAutofit/>
          </a:bodyPr>
          <a:lstStyle/>
          <a:p>
            <a:r>
              <a:rPr lang="en-IN" sz="2400" b="1" u="sng" dirty="0">
                <a:solidFill>
                  <a:schemeClr val="bg1"/>
                </a:solidFill>
              </a:rPr>
              <a:t>Result Phase:</a:t>
            </a:r>
          </a:p>
        </p:txBody>
      </p:sp>
    </p:spTree>
    <p:extLst>
      <p:ext uri="{BB962C8B-B14F-4D97-AF65-F5344CB8AC3E}">
        <p14:creationId xmlns:p14="http://schemas.microsoft.com/office/powerpoint/2010/main" val="3523545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gradFill>
          <a:gsLst>
            <a:gs pos="38000">
              <a:srgbClr val="00B0F0"/>
            </a:gs>
            <a:gs pos="0">
              <a:srgbClr val="7030A0"/>
            </a:gs>
          </a:gsLst>
          <a:lin ang="612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B563B7-CFB7-47D2-9D72-23267964D41C}"/>
              </a:ext>
            </a:extLst>
          </p:cNvPr>
          <p:cNvSpPr txBox="1"/>
          <p:nvPr/>
        </p:nvSpPr>
        <p:spPr>
          <a:xfrm>
            <a:off x="164757" y="277762"/>
            <a:ext cx="4745275" cy="584775"/>
          </a:xfrm>
          <a:prstGeom prst="rect">
            <a:avLst/>
          </a:prstGeom>
          <a:noFill/>
        </p:spPr>
        <p:txBody>
          <a:bodyPr wrap="square" rtlCol="0">
            <a:spAutoFit/>
          </a:bodyPr>
          <a:lstStyle/>
          <a:p>
            <a:r>
              <a:rPr lang="en-IN" sz="3200" b="1" u="sng" dirty="0"/>
              <a:t>Literature Survey:-</a:t>
            </a:r>
          </a:p>
        </p:txBody>
      </p:sp>
      <p:sp>
        <p:nvSpPr>
          <p:cNvPr id="6" name="Content Placeholder 5">
            <a:extLst>
              <a:ext uri="{FF2B5EF4-FFF2-40B4-BE49-F238E27FC236}">
                <a16:creationId xmlns:a16="http://schemas.microsoft.com/office/drawing/2014/main" id="{F6738CDC-2163-7AD4-882B-57EFEE54FB21}"/>
              </a:ext>
            </a:extLst>
          </p:cNvPr>
          <p:cNvSpPr>
            <a:spLocks noGrp="1"/>
          </p:cNvSpPr>
          <p:nvPr>
            <p:ph idx="1"/>
          </p:nvPr>
        </p:nvSpPr>
        <p:spPr>
          <a:xfrm>
            <a:off x="82379" y="1"/>
            <a:ext cx="11944864" cy="6632566"/>
          </a:xfrm>
        </p:spPr>
        <p:txBody>
          <a:bodyPr>
            <a:normAutofit/>
          </a:bodyPr>
          <a:lstStyle/>
          <a:p>
            <a:pPr marL="0" indent="0" algn="just">
              <a:lnSpc>
                <a:spcPct val="150000"/>
              </a:lnSpc>
              <a:buNone/>
            </a:pPr>
            <a:r>
              <a:rPr lang="en-US" b="1" u="sng" dirty="0">
                <a:solidFill>
                  <a:schemeClr val="bg1"/>
                </a:solidFill>
                <a:highlight>
                  <a:srgbClr val="00FF00"/>
                </a:highlight>
              </a:rPr>
              <a:t>Fraudulent Detection in Credit Card System Using SVM &amp; Decision Tree (</a:t>
            </a:r>
            <a:r>
              <a:rPr lang="en-US" b="1" u="sng" dirty="0" err="1">
                <a:solidFill>
                  <a:schemeClr val="bg1"/>
                </a:solidFill>
                <a:highlight>
                  <a:srgbClr val="00FF00"/>
                </a:highlight>
              </a:rPr>
              <a:t>Vijayshree</a:t>
            </a:r>
            <a:r>
              <a:rPr lang="en-US" b="1" u="sng" dirty="0">
                <a:solidFill>
                  <a:schemeClr val="bg1"/>
                </a:solidFill>
                <a:highlight>
                  <a:srgbClr val="00FF00"/>
                </a:highlight>
              </a:rPr>
              <a:t> B. </a:t>
            </a:r>
            <a:r>
              <a:rPr lang="en-US" b="1" u="sng" dirty="0" err="1">
                <a:solidFill>
                  <a:schemeClr val="bg1"/>
                </a:solidFill>
                <a:highlight>
                  <a:srgbClr val="00FF00"/>
                </a:highlight>
              </a:rPr>
              <a:t>Nipane</a:t>
            </a:r>
            <a:r>
              <a:rPr lang="en-US" b="1" u="sng" dirty="0">
                <a:solidFill>
                  <a:schemeClr val="bg1"/>
                </a:solidFill>
                <a:highlight>
                  <a:srgbClr val="00FF00"/>
                </a:highlight>
              </a:rPr>
              <a:t>, Poonam S. </a:t>
            </a:r>
            <a:r>
              <a:rPr lang="en-US" b="1" u="sng" dirty="0" err="1">
                <a:solidFill>
                  <a:schemeClr val="bg1"/>
                </a:solidFill>
                <a:highlight>
                  <a:srgbClr val="00FF00"/>
                </a:highlight>
              </a:rPr>
              <a:t>Kalinge</a:t>
            </a:r>
            <a:r>
              <a:rPr lang="en-US" b="1" u="sng" dirty="0">
                <a:solidFill>
                  <a:schemeClr val="bg1"/>
                </a:solidFill>
                <a:highlight>
                  <a:srgbClr val="00FF00"/>
                </a:highlight>
              </a:rPr>
              <a:t>, </a:t>
            </a:r>
            <a:r>
              <a:rPr lang="en-US" b="1" u="sng" dirty="0" err="1">
                <a:solidFill>
                  <a:schemeClr val="bg1"/>
                </a:solidFill>
                <a:highlight>
                  <a:srgbClr val="00FF00"/>
                </a:highlight>
              </a:rPr>
              <a:t>Dipali</a:t>
            </a:r>
            <a:r>
              <a:rPr lang="en-US" b="1" u="sng" dirty="0">
                <a:solidFill>
                  <a:schemeClr val="bg1"/>
                </a:solidFill>
                <a:highlight>
                  <a:srgbClr val="00FF00"/>
                </a:highlight>
              </a:rPr>
              <a:t> </a:t>
            </a:r>
            <a:r>
              <a:rPr lang="en-US" b="1" u="sng" dirty="0" err="1">
                <a:solidFill>
                  <a:schemeClr val="bg1"/>
                </a:solidFill>
                <a:highlight>
                  <a:srgbClr val="00FF00"/>
                </a:highlight>
              </a:rPr>
              <a:t>Vidhate</a:t>
            </a:r>
            <a:r>
              <a:rPr lang="en-US" b="1" u="sng" dirty="0">
                <a:solidFill>
                  <a:schemeClr val="bg1"/>
                </a:solidFill>
                <a:highlight>
                  <a:srgbClr val="00FF00"/>
                </a:highlight>
              </a:rPr>
              <a:t>, Kunal War, </a:t>
            </a:r>
            <a:r>
              <a:rPr lang="en-US" b="1" u="sng" dirty="0" err="1">
                <a:solidFill>
                  <a:schemeClr val="bg1"/>
                </a:solidFill>
                <a:highlight>
                  <a:srgbClr val="00FF00"/>
                </a:highlight>
              </a:rPr>
              <a:t>Bhagyashree</a:t>
            </a:r>
            <a:r>
              <a:rPr lang="en-US" b="1" u="sng" dirty="0">
                <a:solidFill>
                  <a:schemeClr val="bg1"/>
                </a:solidFill>
                <a:highlight>
                  <a:srgbClr val="00FF00"/>
                </a:highlight>
              </a:rPr>
              <a:t> P. Deshpande):</a:t>
            </a:r>
          </a:p>
          <a:p>
            <a:pPr algn="just">
              <a:lnSpc>
                <a:spcPct val="150000"/>
              </a:lnSpc>
              <a:buFont typeface="Wingdings" panose="05000000000000000000" pitchFamily="2" charset="2"/>
              <a:buChar char="q"/>
            </a:pPr>
            <a:r>
              <a:rPr lang="en-US" dirty="0"/>
              <a:t>With growing advancement in the electronic commerce field, fraud is spreading all over the world, causing major financial losses. In the current scenario, Major cause of financial losses is credit card fraud; it not only affects tradesperson but also individual clients. </a:t>
            </a:r>
          </a:p>
          <a:p>
            <a:pPr algn="just">
              <a:lnSpc>
                <a:spcPct val="150000"/>
              </a:lnSpc>
              <a:buFont typeface="Wingdings" panose="05000000000000000000" pitchFamily="2" charset="2"/>
              <a:buChar char="q"/>
            </a:pPr>
            <a:r>
              <a:rPr lang="en-US" dirty="0"/>
              <a:t>Random Forest Algorithm, Decision tree, Logistic Regression, K-Nearest </a:t>
            </a:r>
            <a:r>
              <a:rPr lang="en-US" dirty="0" err="1"/>
              <a:t>Neoghbour</a:t>
            </a:r>
            <a:r>
              <a:rPr lang="en-US" dirty="0"/>
              <a:t>, SMOTE are the presented methods used to detect credit card frauds. In contemplating system for fraudulent detection, artificial intelligence concept of Support Vector Machine (SVM) &amp; decision tree is being used to solve the problem. Thus by the implementation of this hybrid approach, financial losses can be reduced to greater extent.</a:t>
            </a:r>
            <a:endParaRPr lang="en-IN" dirty="0"/>
          </a:p>
        </p:txBody>
      </p:sp>
    </p:spTree>
    <p:extLst>
      <p:ext uri="{BB962C8B-B14F-4D97-AF65-F5344CB8AC3E}">
        <p14:creationId xmlns:p14="http://schemas.microsoft.com/office/powerpoint/2010/main" val="789829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37000">
              <a:srgbClr val="7030A0"/>
            </a:gs>
            <a:gs pos="7000">
              <a:srgbClr val="00FF99"/>
            </a:gs>
          </a:gsLst>
          <a:lin ang="612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373FF7-2C79-23F8-D5B7-3747668CBAF7}"/>
              </a:ext>
            </a:extLst>
          </p:cNvPr>
          <p:cNvSpPr>
            <a:spLocks noGrp="1"/>
          </p:cNvSpPr>
          <p:nvPr>
            <p:ph idx="1"/>
          </p:nvPr>
        </p:nvSpPr>
        <p:spPr>
          <a:xfrm>
            <a:off x="145914" y="1186775"/>
            <a:ext cx="11712103" cy="3493671"/>
          </a:xfrm>
          <a:noFill/>
          <a:ln>
            <a:noFill/>
          </a:ln>
        </p:spPr>
        <p:txBody>
          <a:bodyPr>
            <a:normAutofit fontScale="92500" lnSpcReduction="10000"/>
          </a:bodyPr>
          <a:lstStyle/>
          <a:p>
            <a:pPr marL="0" indent="0">
              <a:buNone/>
            </a:pPr>
            <a:r>
              <a:rPr lang="en-IN" sz="3200" b="1" u="sng" dirty="0">
                <a:solidFill>
                  <a:srgbClr val="FFFF00"/>
                </a:solidFill>
              </a:rPr>
              <a:t>Conclusion:-</a:t>
            </a:r>
          </a:p>
          <a:p>
            <a:pPr marL="0" indent="0" algn="just">
              <a:lnSpc>
                <a:spcPct val="160000"/>
              </a:lnSpc>
              <a:buNone/>
            </a:pPr>
            <a:r>
              <a:rPr lang="en-US" sz="2200" dirty="0"/>
              <a:t>Hence, we have acquired the result of an accurate value of credit card fraud detection i.e. 0.9994802867383512 (99.93%) using a random forest algorithm with new enhancements. In comparison to existing modules, this proposed module is applicable for the larger dataset and provides more accurate results. The Random forest algorithm will provide better performance with many training data, but speed during testing and application will still suffer. Usage of more pre-processing techniques would also assist. </a:t>
            </a:r>
          </a:p>
          <a:p>
            <a:pPr marL="0" indent="0" algn="just">
              <a:lnSpc>
                <a:spcPct val="160000"/>
              </a:lnSpc>
              <a:buNone/>
            </a:pPr>
            <a:endParaRPr lang="en-US" sz="2200" b="1" dirty="0">
              <a:solidFill>
                <a:srgbClr val="FFFF00"/>
              </a:solidFill>
            </a:endParaRPr>
          </a:p>
          <a:p>
            <a:pPr marL="0" indent="0" algn="just">
              <a:lnSpc>
                <a:spcPct val="160000"/>
              </a:lnSpc>
              <a:buNone/>
            </a:pPr>
            <a:endParaRPr lang="en-IN" sz="2200" b="1" dirty="0">
              <a:solidFill>
                <a:srgbClr val="FFFF00"/>
              </a:solidFill>
            </a:endParaRPr>
          </a:p>
          <a:p>
            <a:endParaRPr lang="en-IN" dirty="0"/>
          </a:p>
        </p:txBody>
      </p:sp>
    </p:spTree>
    <p:extLst>
      <p:ext uri="{BB962C8B-B14F-4D97-AF65-F5344CB8AC3E}">
        <p14:creationId xmlns:p14="http://schemas.microsoft.com/office/powerpoint/2010/main" val="1501362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19000">
              <a:schemeClr val="bg1"/>
            </a:gs>
            <a:gs pos="1000">
              <a:srgbClr val="00FF99"/>
            </a:gs>
          </a:gsLst>
          <a:lin ang="612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0ADD26-BBBE-480B-8363-A07E1923245C}"/>
              </a:ext>
            </a:extLst>
          </p:cNvPr>
          <p:cNvSpPr txBox="1"/>
          <p:nvPr/>
        </p:nvSpPr>
        <p:spPr>
          <a:xfrm>
            <a:off x="260842" y="353570"/>
            <a:ext cx="10827288" cy="1363515"/>
          </a:xfrm>
          <a:prstGeom prst="rect">
            <a:avLst/>
          </a:prstGeom>
          <a:noFill/>
        </p:spPr>
        <p:txBody>
          <a:bodyPr wrap="square" rtlCol="0">
            <a:spAutoFit/>
          </a:bodyPr>
          <a:lstStyle/>
          <a:p>
            <a:pPr algn="just">
              <a:lnSpc>
                <a:spcPct val="150000"/>
              </a:lnSpc>
              <a:spcBef>
                <a:spcPts val="1110"/>
              </a:spcBef>
            </a:pPr>
            <a:r>
              <a:rPr lang="en-IN" sz="2800" b="1" dirty="0">
                <a:highlight>
                  <a:srgbClr val="0000FF"/>
                </a:highlight>
              </a:rPr>
              <a:t>References:-</a:t>
            </a:r>
          </a:p>
          <a:p>
            <a:pPr algn="just">
              <a:lnSpc>
                <a:spcPct val="150000"/>
              </a:lnSpc>
              <a:spcBef>
                <a:spcPts val="1110"/>
              </a:spcBef>
            </a:pPr>
            <a:endParaRPr lang="en-IN" sz="2400" dirty="0"/>
          </a:p>
        </p:txBody>
      </p:sp>
      <p:sp>
        <p:nvSpPr>
          <p:cNvPr id="4" name="Content Placeholder 3">
            <a:extLst>
              <a:ext uri="{FF2B5EF4-FFF2-40B4-BE49-F238E27FC236}">
                <a16:creationId xmlns:a16="http://schemas.microsoft.com/office/drawing/2014/main" id="{25D243CA-21ED-5A12-AA42-6DF493D8093C}"/>
              </a:ext>
            </a:extLst>
          </p:cNvPr>
          <p:cNvSpPr>
            <a:spLocks noGrp="1"/>
          </p:cNvSpPr>
          <p:nvPr>
            <p:ph idx="1"/>
          </p:nvPr>
        </p:nvSpPr>
        <p:spPr/>
        <p:txBody>
          <a:bodyPr/>
          <a:lstStyle/>
          <a:p>
            <a:pPr>
              <a:lnSpc>
                <a:spcPct val="150000"/>
              </a:lnSpc>
              <a:buFont typeface="Wingdings" panose="05000000000000000000" pitchFamily="2" charset="2"/>
              <a:buChar char="Ø"/>
            </a:pPr>
            <a:r>
              <a:rPr lang="en-IN" u="sng" dirty="0">
                <a:solidFill>
                  <a:srgbClr val="00B0F0"/>
                </a:solidFill>
              </a:rPr>
              <a:t>https://www.kaggle.com/datasets/mlg-ulb/creditcardfraud</a:t>
            </a:r>
            <a:endParaRPr lang="en-IN" u="sng" dirty="0"/>
          </a:p>
          <a:p>
            <a:pPr>
              <a:lnSpc>
                <a:spcPct val="150000"/>
              </a:lnSpc>
              <a:buFont typeface="Wingdings" panose="05000000000000000000" pitchFamily="2" charset="2"/>
              <a:buChar char="Ø"/>
            </a:pPr>
            <a:r>
              <a:rPr lang="en-IN" u="sng" dirty="0">
                <a:solidFill>
                  <a:srgbClr val="00B0F0"/>
                </a:solidFill>
              </a:rPr>
              <a:t>https://ieeexplore.ieee.org/document/9432308</a:t>
            </a:r>
          </a:p>
        </p:txBody>
      </p:sp>
    </p:spTree>
    <p:extLst>
      <p:ext uri="{BB962C8B-B14F-4D97-AF65-F5344CB8AC3E}">
        <p14:creationId xmlns:p14="http://schemas.microsoft.com/office/powerpoint/2010/main" val="3936490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370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gradFill rotWithShape="1">
          <a:gsLst>
            <a:gs pos="43000">
              <a:srgbClr val="00B0F0"/>
            </a:gs>
            <a:gs pos="0">
              <a:srgbClr val="7030A0"/>
            </a:gs>
          </a:gsLst>
          <a:lin ang="612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B563B7-CFB7-47D2-9D72-23267964D41C}"/>
              </a:ext>
            </a:extLst>
          </p:cNvPr>
          <p:cNvSpPr txBox="1"/>
          <p:nvPr/>
        </p:nvSpPr>
        <p:spPr>
          <a:xfrm>
            <a:off x="164757" y="225434"/>
            <a:ext cx="4745275" cy="584775"/>
          </a:xfrm>
          <a:prstGeom prst="rect">
            <a:avLst/>
          </a:prstGeom>
          <a:noFill/>
        </p:spPr>
        <p:txBody>
          <a:bodyPr wrap="square" rtlCol="0">
            <a:spAutoFit/>
          </a:bodyPr>
          <a:lstStyle/>
          <a:p>
            <a:r>
              <a:rPr lang="en-IN" sz="3200" b="1" u="sng" dirty="0"/>
              <a:t>Literature Survey:-</a:t>
            </a:r>
          </a:p>
        </p:txBody>
      </p:sp>
      <p:sp>
        <p:nvSpPr>
          <p:cNvPr id="6" name="Content Placeholder 5">
            <a:extLst>
              <a:ext uri="{FF2B5EF4-FFF2-40B4-BE49-F238E27FC236}">
                <a16:creationId xmlns:a16="http://schemas.microsoft.com/office/drawing/2014/main" id="{F6738CDC-2163-7AD4-882B-57EFEE54FB21}"/>
              </a:ext>
            </a:extLst>
          </p:cNvPr>
          <p:cNvSpPr>
            <a:spLocks noGrp="1"/>
          </p:cNvSpPr>
          <p:nvPr>
            <p:ph idx="1"/>
          </p:nvPr>
        </p:nvSpPr>
        <p:spPr>
          <a:xfrm>
            <a:off x="82379" y="810209"/>
            <a:ext cx="11944864" cy="5822357"/>
          </a:xfrm>
        </p:spPr>
        <p:txBody>
          <a:bodyPr>
            <a:normAutofit fontScale="92500" lnSpcReduction="10000"/>
          </a:bodyPr>
          <a:lstStyle/>
          <a:p>
            <a:pPr marL="0" indent="0" algn="just">
              <a:lnSpc>
                <a:spcPct val="150000"/>
              </a:lnSpc>
              <a:buNone/>
            </a:pPr>
            <a:r>
              <a:rPr lang="en-US" sz="2400" b="1" u="sng" dirty="0">
                <a:solidFill>
                  <a:schemeClr val="bg1"/>
                </a:solidFill>
                <a:highlight>
                  <a:srgbClr val="00FF00"/>
                </a:highlight>
              </a:rPr>
              <a:t>Machine Learning Based Approach to Financial Fraud Detection Process in Mobile Payment System (</a:t>
            </a:r>
            <a:r>
              <a:rPr lang="en-US" sz="2400" b="1" u="sng" dirty="0" err="1">
                <a:solidFill>
                  <a:schemeClr val="bg1"/>
                </a:solidFill>
                <a:highlight>
                  <a:srgbClr val="00FF00"/>
                </a:highlight>
              </a:rPr>
              <a:t>Dahee</a:t>
            </a:r>
            <a:r>
              <a:rPr lang="en-US" sz="2400" b="1" u="sng" dirty="0">
                <a:solidFill>
                  <a:schemeClr val="bg1"/>
                </a:solidFill>
                <a:highlight>
                  <a:srgbClr val="00FF00"/>
                </a:highlight>
              </a:rPr>
              <a:t> Choi and </a:t>
            </a:r>
            <a:r>
              <a:rPr lang="en-US" sz="2400" b="1" u="sng" dirty="0" err="1">
                <a:solidFill>
                  <a:schemeClr val="bg1"/>
                </a:solidFill>
                <a:highlight>
                  <a:srgbClr val="00FF00"/>
                </a:highlight>
              </a:rPr>
              <a:t>Kyungho</a:t>
            </a:r>
            <a:r>
              <a:rPr lang="en-US" sz="2400" b="1" u="sng" dirty="0">
                <a:solidFill>
                  <a:schemeClr val="bg1"/>
                </a:solidFill>
                <a:highlight>
                  <a:srgbClr val="00FF00"/>
                </a:highlight>
              </a:rPr>
              <a:t> Lee): </a:t>
            </a:r>
          </a:p>
          <a:p>
            <a:pPr algn="just">
              <a:lnSpc>
                <a:spcPct val="150000"/>
              </a:lnSpc>
              <a:buFont typeface="Wingdings" panose="05000000000000000000" pitchFamily="2" charset="2"/>
              <a:buChar char="q"/>
            </a:pPr>
            <a:r>
              <a:rPr lang="en-US" dirty="0"/>
              <a:t>Mobile payment fraud is the unauthorized use of mobile transaction through identity theft or credit card stealing to fraudulently obtain money. Mobile payment fraud is a fast growing issue through the emergence of smartphone and online transition services. In the real world, a highly accurate process in mobile payment fraud detection is needed since financial fraud causes financial loss.</a:t>
            </a:r>
          </a:p>
          <a:p>
            <a:pPr algn="just">
              <a:lnSpc>
                <a:spcPct val="150000"/>
              </a:lnSpc>
              <a:buFont typeface="Wingdings" panose="05000000000000000000" pitchFamily="2" charset="2"/>
              <a:buChar char="q"/>
            </a:pPr>
            <a:r>
              <a:rPr lang="en-US" dirty="0"/>
              <a:t>Therefore, our approach proposed the overall process of detecting mobile payment fraud based on machine learning, supervised and unsupervised method to detect fraud and process large amounts of financial data. Moreover, our approach performed sampling process and feature selection process for fast processing with large volumes of transaction data and to achieve high accuracy in mobile payment detection. F-measure and ROC curve are used to validate our proposed model.</a:t>
            </a:r>
            <a:endParaRPr lang="en-IN" dirty="0"/>
          </a:p>
        </p:txBody>
      </p:sp>
    </p:spTree>
    <p:extLst>
      <p:ext uri="{BB962C8B-B14F-4D97-AF65-F5344CB8AC3E}">
        <p14:creationId xmlns:p14="http://schemas.microsoft.com/office/powerpoint/2010/main" val="1036220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10000">
              <a:srgbClr val="00B0F0"/>
            </a:gs>
            <a:gs pos="7000">
              <a:schemeClr val="bg2">
                <a:shade val="94000"/>
                <a:hueMod val="22000"/>
                <a:satMod val="220000"/>
                <a:lumMod val="62000"/>
              </a:schemeClr>
            </a:gs>
          </a:gsLst>
          <a:lin ang="612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0ADD26-BBBE-480B-8363-A07E1923245C}"/>
              </a:ext>
            </a:extLst>
          </p:cNvPr>
          <p:cNvSpPr txBox="1"/>
          <p:nvPr/>
        </p:nvSpPr>
        <p:spPr>
          <a:xfrm>
            <a:off x="260842" y="353570"/>
            <a:ext cx="10827288" cy="5375831"/>
          </a:xfrm>
          <a:prstGeom prst="rect">
            <a:avLst/>
          </a:prstGeom>
          <a:noFill/>
        </p:spPr>
        <p:txBody>
          <a:bodyPr wrap="square" rtlCol="0">
            <a:spAutoFit/>
          </a:bodyPr>
          <a:lstStyle/>
          <a:p>
            <a:pPr algn="just">
              <a:lnSpc>
                <a:spcPct val="150000"/>
              </a:lnSpc>
              <a:spcBef>
                <a:spcPts val="1110"/>
              </a:spcBef>
            </a:pPr>
            <a:r>
              <a:rPr lang="en-IN" sz="2800" b="1" dirty="0">
                <a:highlight>
                  <a:srgbClr val="800080"/>
                </a:highlight>
              </a:rPr>
              <a:t>SOFTWARE AND HARDWARE REQUIREMENTS:-</a:t>
            </a:r>
          </a:p>
          <a:p>
            <a:pPr marL="342900" indent="-342900" algn="just">
              <a:lnSpc>
                <a:spcPct val="150000"/>
              </a:lnSpc>
              <a:spcBef>
                <a:spcPts val="1110"/>
              </a:spcBef>
              <a:buFont typeface="Wingdings" panose="05000000000000000000" pitchFamily="2" charset="2"/>
              <a:buChar char="Ø"/>
            </a:pPr>
            <a:r>
              <a:rPr lang="en-IN" sz="2800" b="1" u="sng" dirty="0">
                <a:solidFill>
                  <a:srgbClr val="FF0000"/>
                </a:solidFill>
              </a:rPr>
              <a:t>Hardware Requirements</a:t>
            </a:r>
            <a:r>
              <a:rPr lang="en-IN" sz="2800" b="1" dirty="0">
                <a:solidFill>
                  <a:srgbClr val="FF0000"/>
                </a:solidFill>
              </a:rPr>
              <a:t>:-</a:t>
            </a:r>
          </a:p>
          <a:p>
            <a:pPr algn="just">
              <a:spcBef>
                <a:spcPts val="1110"/>
              </a:spcBef>
            </a:pPr>
            <a:r>
              <a:rPr lang="en-IN" sz="2400" dirty="0"/>
              <a:t></a:t>
            </a:r>
            <a:r>
              <a:rPr lang="en-IN" sz="2000" dirty="0"/>
              <a:t> </a:t>
            </a:r>
            <a:r>
              <a:rPr lang="en-IN" sz="2400" b="1" dirty="0">
                <a:solidFill>
                  <a:schemeClr val="bg1"/>
                </a:solidFill>
              </a:rPr>
              <a:t>Processor</a:t>
            </a:r>
            <a:r>
              <a:rPr lang="en-IN" sz="2400" dirty="0">
                <a:solidFill>
                  <a:schemeClr val="bg1"/>
                </a:solidFill>
              </a:rPr>
              <a:t> </a:t>
            </a:r>
            <a:r>
              <a:rPr lang="en-IN" sz="2400" dirty="0"/>
              <a:t>– </a:t>
            </a:r>
            <a:r>
              <a:rPr lang="en-IN" sz="2400" dirty="0">
                <a:latin typeface="Times New Roman" panose="02020603050405020304" pitchFamily="18" charset="0"/>
                <a:ea typeface="Times New Roman" panose="02020603050405020304" pitchFamily="18" charset="0"/>
                <a:cs typeface="Times New Roman" panose="02020603050405020304" pitchFamily="18" charset="0"/>
              </a:rPr>
              <a:t>I3 processor.(minimum)</a:t>
            </a:r>
            <a:endParaRPr lang="en-IN" sz="2400" b="1" dirty="0">
              <a:solidFill>
                <a:srgbClr val="FFC000"/>
              </a:solidFill>
            </a:endParaRPr>
          </a:p>
          <a:p>
            <a:pPr algn="just">
              <a:spcBef>
                <a:spcPts val="1110"/>
              </a:spcBef>
            </a:pPr>
            <a:r>
              <a:rPr lang="en-IN" sz="2400" dirty="0"/>
              <a:t> </a:t>
            </a:r>
            <a:r>
              <a:rPr lang="en-IN" sz="2400" b="1" dirty="0">
                <a:solidFill>
                  <a:schemeClr val="bg1"/>
                </a:solidFill>
              </a:rPr>
              <a:t>Operating System </a:t>
            </a:r>
            <a:r>
              <a:rPr lang="en-IN" sz="2400" dirty="0"/>
              <a:t>– Windows 7, 8 and 10 (32 and 64 bit)</a:t>
            </a:r>
          </a:p>
          <a:p>
            <a:pPr algn="just">
              <a:spcBef>
                <a:spcPts val="1110"/>
              </a:spcBef>
            </a:pPr>
            <a:r>
              <a:rPr lang="en-IN" sz="2400" dirty="0"/>
              <a:t> </a:t>
            </a:r>
            <a:r>
              <a:rPr lang="en-IN" sz="2400" b="1" dirty="0">
                <a:solidFill>
                  <a:schemeClr val="bg1"/>
                </a:solidFill>
              </a:rPr>
              <a:t>Hard Disk</a:t>
            </a:r>
            <a:r>
              <a:rPr lang="en-IN" sz="2400" dirty="0"/>
              <a:t> – 50 GB or more.</a:t>
            </a:r>
          </a:p>
          <a:p>
            <a:pPr algn="just">
              <a:spcBef>
                <a:spcPts val="1110"/>
              </a:spcBef>
            </a:pPr>
            <a:r>
              <a:rPr lang="en-IN" sz="2400" dirty="0"/>
              <a:t> </a:t>
            </a:r>
            <a:r>
              <a:rPr lang="en-IN" sz="2400" b="1" dirty="0">
                <a:solidFill>
                  <a:schemeClr val="bg1"/>
                </a:solidFill>
              </a:rPr>
              <a:t>RAM</a:t>
            </a:r>
            <a:r>
              <a:rPr lang="en-IN" sz="2400" dirty="0"/>
              <a:t> – 4GB </a:t>
            </a:r>
          </a:p>
          <a:p>
            <a:pPr marL="342900" indent="-342900" algn="just">
              <a:lnSpc>
                <a:spcPct val="150000"/>
              </a:lnSpc>
              <a:spcBef>
                <a:spcPts val="1110"/>
              </a:spcBef>
              <a:buFont typeface="Wingdings" panose="05000000000000000000" pitchFamily="2" charset="2"/>
              <a:buChar char="Ø"/>
            </a:pPr>
            <a:r>
              <a:rPr lang="en-IN" sz="2800" b="1" u="sng" dirty="0">
                <a:solidFill>
                  <a:srgbClr val="FF0000"/>
                </a:solidFill>
              </a:rPr>
              <a:t>Software Requirements</a:t>
            </a:r>
            <a:r>
              <a:rPr lang="en-IN" sz="2800" b="1" dirty="0">
                <a:solidFill>
                  <a:srgbClr val="FF0000"/>
                </a:solidFill>
              </a:rPr>
              <a:t>:-</a:t>
            </a:r>
          </a:p>
          <a:p>
            <a:pPr algn="just">
              <a:spcBef>
                <a:spcPts val="1110"/>
              </a:spcBef>
            </a:pPr>
            <a:r>
              <a:rPr lang="en-IN" sz="2400" dirty="0"/>
              <a:t> </a:t>
            </a:r>
            <a:r>
              <a:rPr lang="en-IN" sz="2400" b="1" dirty="0">
                <a:solidFill>
                  <a:schemeClr val="bg1"/>
                </a:solidFill>
              </a:rPr>
              <a:t>Operating System </a:t>
            </a:r>
            <a:r>
              <a:rPr lang="en-IN" sz="2400" dirty="0"/>
              <a:t>– Windows 7, 8 and 10 (32 and 64 bit)</a:t>
            </a:r>
          </a:p>
          <a:p>
            <a:pPr algn="just">
              <a:spcBef>
                <a:spcPts val="1110"/>
              </a:spcBef>
            </a:pPr>
            <a:r>
              <a:rPr lang="en-IN" sz="2400" dirty="0"/>
              <a:t> </a:t>
            </a:r>
            <a:r>
              <a:rPr lang="en-IN" sz="2400" b="1" dirty="0">
                <a:solidFill>
                  <a:schemeClr val="bg1"/>
                </a:solidFill>
              </a:rPr>
              <a:t>Technology:</a:t>
            </a:r>
            <a:r>
              <a:rPr lang="en-IN" sz="2400" dirty="0"/>
              <a:t> Python, Anaconda.</a:t>
            </a:r>
          </a:p>
        </p:txBody>
      </p:sp>
    </p:spTree>
    <p:extLst>
      <p:ext uri="{BB962C8B-B14F-4D97-AF65-F5344CB8AC3E}">
        <p14:creationId xmlns:p14="http://schemas.microsoft.com/office/powerpoint/2010/main" val="762268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arn(inVertical)">
                                      <p:cBhvr>
                                        <p:cTn id="13" dur="500"/>
                                        <p:tgtEl>
                                          <p:spTgt spid="3">
                                            <p:txEl>
                                              <p:pRg st="2" end="2"/>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arn(inVertical)">
                                      <p:cBhvr>
                                        <p:cTn id="16" dur="500"/>
                                        <p:tgtEl>
                                          <p:spTgt spid="3">
                                            <p:txEl>
                                              <p:pRg st="3" end="3"/>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arn(inVertical)">
                                      <p:cBhvr>
                                        <p:cTn id="19" dur="500"/>
                                        <p:tgtEl>
                                          <p:spTgt spid="3">
                                            <p:txEl>
                                              <p:pRg st="4" end="4"/>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arn(inVertical)">
                                      <p:cBhvr>
                                        <p:cTn id="22" dur="500"/>
                                        <p:tgtEl>
                                          <p:spTgt spid="3">
                                            <p:txEl>
                                              <p:pRg st="5" end="5"/>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barn(inVertical)">
                                      <p:cBhvr>
                                        <p:cTn id="25" dur="500"/>
                                        <p:tgtEl>
                                          <p:spTgt spid="3">
                                            <p:txEl>
                                              <p:pRg st="6" end="6"/>
                                            </p:txEl>
                                          </p:spTgt>
                                        </p:tgtEl>
                                      </p:cBhvr>
                                    </p:animEffect>
                                  </p:childTnLst>
                                </p:cTn>
                              </p:par>
                              <p:par>
                                <p:cTn id="26" presetID="16" presetClass="entr" presetSubtype="21"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barn(inVertical)">
                                      <p:cBhvr>
                                        <p:cTn id="28" dur="500"/>
                                        <p:tgtEl>
                                          <p:spTgt spid="3">
                                            <p:txEl>
                                              <p:pRg st="7" end="7"/>
                                            </p:txEl>
                                          </p:spTgt>
                                        </p:tgtEl>
                                      </p:cBhvr>
                                    </p:animEffect>
                                  </p:childTnLst>
                                </p:cTn>
                              </p:par>
                              <p:par>
                                <p:cTn id="29" presetID="16" presetClass="entr" presetSubtype="21"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barn(inVertical)">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10000">
              <a:srgbClr val="00B0F0"/>
            </a:gs>
            <a:gs pos="7000">
              <a:schemeClr val="bg2">
                <a:shade val="94000"/>
                <a:hueMod val="22000"/>
                <a:satMod val="220000"/>
                <a:lumMod val="62000"/>
              </a:schemeClr>
            </a:gs>
          </a:gsLst>
          <a:lin ang="612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0ADD26-BBBE-480B-8363-A07E1923245C}"/>
              </a:ext>
            </a:extLst>
          </p:cNvPr>
          <p:cNvSpPr txBox="1"/>
          <p:nvPr/>
        </p:nvSpPr>
        <p:spPr>
          <a:xfrm>
            <a:off x="107092" y="353570"/>
            <a:ext cx="11977816" cy="4378378"/>
          </a:xfrm>
          <a:prstGeom prst="rect">
            <a:avLst/>
          </a:prstGeom>
          <a:noFill/>
        </p:spPr>
        <p:txBody>
          <a:bodyPr wrap="square" rtlCol="0">
            <a:spAutoFit/>
          </a:bodyPr>
          <a:lstStyle/>
          <a:p>
            <a:pPr algn="just">
              <a:lnSpc>
                <a:spcPct val="150000"/>
              </a:lnSpc>
              <a:spcBef>
                <a:spcPts val="1110"/>
              </a:spcBef>
            </a:pPr>
            <a:r>
              <a:rPr lang="en-IN" sz="2800" b="1" dirty="0">
                <a:highlight>
                  <a:srgbClr val="800080"/>
                </a:highlight>
              </a:rPr>
              <a:t>Key Words or Algorithm:-</a:t>
            </a:r>
          </a:p>
          <a:p>
            <a:pPr algn="just">
              <a:lnSpc>
                <a:spcPct val="150000"/>
              </a:lnSpc>
              <a:spcBef>
                <a:spcPts val="1110"/>
              </a:spcBef>
            </a:pPr>
            <a:r>
              <a:rPr lang="en-IN" sz="2800" b="1" u="sng" dirty="0">
                <a:solidFill>
                  <a:schemeClr val="bg1"/>
                </a:solidFill>
              </a:rPr>
              <a:t>Random Forest</a:t>
            </a:r>
            <a:r>
              <a:rPr lang="en-IN" sz="2800" b="1" dirty="0">
                <a:solidFill>
                  <a:schemeClr val="bg1"/>
                </a:solidFill>
              </a:rPr>
              <a:t>:-</a:t>
            </a:r>
          </a:p>
          <a:p>
            <a:pPr marL="342900" indent="-342900" algn="just">
              <a:lnSpc>
                <a:spcPct val="150000"/>
              </a:lnSpc>
              <a:spcBef>
                <a:spcPts val="1110"/>
              </a:spcBef>
              <a:buFont typeface="Wingdings" panose="05000000000000000000" pitchFamily="2" charset="2"/>
              <a:buChar char="Ø"/>
            </a:pPr>
            <a:r>
              <a:rPr lang="en-US" sz="2000" dirty="0"/>
              <a:t>Random Forest Random forest is a supervised machine learning algorithm based on ensemble learning. Ensemble learning is an algorithm where the predictions are derived by assembling or bagging different models or similar model multiple times. The random forest algorithm works in a similar way and uses multiple algorithm i.e. multiple decision trees, resulting in a forest of trees, hence the name "Random Forest". The random forest algorithm can be used for both regression and classification tasks.</a:t>
            </a:r>
            <a:endParaRPr lang="en-IN" sz="2000" b="1" dirty="0">
              <a:solidFill>
                <a:srgbClr val="FF0000"/>
              </a:solidFill>
            </a:endParaRPr>
          </a:p>
        </p:txBody>
      </p:sp>
    </p:spTree>
    <p:extLst>
      <p:ext uri="{BB962C8B-B14F-4D97-AF65-F5344CB8AC3E}">
        <p14:creationId xmlns:p14="http://schemas.microsoft.com/office/powerpoint/2010/main" val="1244503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arn(inVertical)">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bg2">
                <a:lumMod val="60000"/>
                <a:lumOff val="40000"/>
              </a:schemeClr>
            </a:gs>
            <a:gs pos="64000">
              <a:srgbClr val="00FF99"/>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5D6DF0FE-DBD6-C32B-29BB-547664176321}"/>
              </a:ext>
            </a:extLst>
          </p:cNvPr>
          <p:cNvSpPr>
            <a:spLocks noGrp="1"/>
          </p:cNvSpPr>
          <p:nvPr>
            <p:ph type="body" sz="half" idx="2"/>
          </p:nvPr>
        </p:nvSpPr>
        <p:spPr>
          <a:xfrm>
            <a:off x="4819136" y="6164936"/>
            <a:ext cx="4069492" cy="501502"/>
          </a:xfrm>
        </p:spPr>
        <p:txBody>
          <a:bodyPr>
            <a:normAutofit/>
          </a:bodyPr>
          <a:lstStyle/>
          <a:p>
            <a:r>
              <a:rPr lang="en-IN" sz="2400" b="1" dirty="0">
                <a:solidFill>
                  <a:schemeClr val="bg1"/>
                </a:solidFill>
              </a:rPr>
              <a:t>Activity Diagram</a:t>
            </a:r>
          </a:p>
        </p:txBody>
      </p:sp>
      <p:sp>
        <p:nvSpPr>
          <p:cNvPr id="24" name="TextBox 23">
            <a:extLst>
              <a:ext uri="{FF2B5EF4-FFF2-40B4-BE49-F238E27FC236}">
                <a16:creationId xmlns:a16="http://schemas.microsoft.com/office/drawing/2014/main" id="{DC3A83B3-7525-FA98-6275-9C547D24532A}"/>
              </a:ext>
            </a:extLst>
          </p:cNvPr>
          <p:cNvSpPr txBox="1"/>
          <p:nvPr/>
        </p:nvSpPr>
        <p:spPr>
          <a:xfrm>
            <a:off x="164757" y="108289"/>
            <a:ext cx="4745275" cy="584775"/>
          </a:xfrm>
          <a:prstGeom prst="rect">
            <a:avLst/>
          </a:prstGeom>
          <a:noFill/>
        </p:spPr>
        <p:txBody>
          <a:bodyPr wrap="square" rtlCol="0">
            <a:spAutoFit/>
          </a:bodyPr>
          <a:lstStyle/>
          <a:p>
            <a:r>
              <a:rPr lang="en-IN" sz="3200" b="1" u="sng" dirty="0">
                <a:solidFill>
                  <a:schemeClr val="bg1"/>
                </a:solidFill>
              </a:rPr>
              <a:t>Design Phase:-</a:t>
            </a:r>
          </a:p>
        </p:txBody>
      </p:sp>
      <p:pic>
        <p:nvPicPr>
          <p:cNvPr id="27" name="Picture 26">
            <a:extLst>
              <a:ext uri="{FF2B5EF4-FFF2-40B4-BE49-F238E27FC236}">
                <a16:creationId xmlns:a16="http://schemas.microsoft.com/office/drawing/2014/main" id="{41A97099-D510-1686-5934-EE0242326550}"/>
              </a:ext>
            </a:extLst>
          </p:cNvPr>
          <p:cNvPicPr>
            <a:picLocks noChangeAspect="1"/>
          </p:cNvPicPr>
          <p:nvPr/>
        </p:nvPicPr>
        <p:blipFill rotWithShape="1">
          <a:blip r:embed="rId2"/>
          <a:srcRect b="7395"/>
          <a:stretch/>
        </p:blipFill>
        <p:spPr>
          <a:xfrm>
            <a:off x="1662797" y="693064"/>
            <a:ext cx="8866406" cy="5279367"/>
          </a:xfrm>
          <a:prstGeom prst="rect">
            <a:avLst/>
          </a:prstGeom>
        </p:spPr>
      </p:pic>
    </p:spTree>
    <p:extLst>
      <p:ext uri="{BB962C8B-B14F-4D97-AF65-F5344CB8AC3E}">
        <p14:creationId xmlns:p14="http://schemas.microsoft.com/office/powerpoint/2010/main" val="1678294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bg2">
                <a:lumMod val="60000"/>
                <a:lumOff val="40000"/>
              </a:schemeClr>
            </a:gs>
            <a:gs pos="64000">
              <a:srgbClr val="00FF99"/>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5D6DF0FE-DBD6-C32B-29BB-547664176321}"/>
              </a:ext>
            </a:extLst>
          </p:cNvPr>
          <p:cNvSpPr>
            <a:spLocks noGrp="1"/>
          </p:cNvSpPr>
          <p:nvPr>
            <p:ph type="body" sz="half" idx="2"/>
          </p:nvPr>
        </p:nvSpPr>
        <p:spPr>
          <a:xfrm>
            <a:off x="3970638" y="6164936"/>
            <a:ext cx="4917990" cy="501502"/>
          </a:xfrm>
        </p:spPr>
        <p:txBody>
          <a:bodyPr>
            <a:normAutofit/>
          </a:bodyPr>
          <a:lstStyle/>
          <a:p>
            <a:r>
              <a:rPr lang="en-IN" sz="2400" b="1" dirty="0">
                <a:solidFill>
                  <a:schemeClr val="bg1"/>
                </a:solidFill>
              </a:rPr>
              <a:t>Use Case Diagram</a:t>
            </a:r>
          </a:p>
        </p:txBody>
      </p:sp>
      <p:pic>
        <p:nvPicPr>
          <p:cNvPr id="3" name="Picture 2">
            <a:extLst>
              <a:ext uri="{FF2B5EF4-FFF2-40B4-BE49-F238E27FC236}">
                <a16:creationId xmlns:a16="http://schemas.microsoft.com/office/drawing/2014/main" id="{BA10E1C3-E1D5-FAC4-2A86-B3FA0AB534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3446" y="430459"/>
            <a:ext cx="8585108" cy="5591052"/>
          </a:xfrm>
          <a:prstGeom prst="rect">
            <a:avLst/>
          </a:prstGeom>
        </p:spPr>
      </p:pic>
    </p:spTree>
    <p:extLst>
      <p:ext uri="{BB962C8B-B14F-4D97-AF65-F5344CB8AC3E}">
        <p14:creationId xmlns:p14="http://schemas.microsoft.com/office/powerpoint/2010/main" val="945352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lice">
  <a:themeElements>
    <a:clrScheme name="Slice">
      <a:dk1>
        <a:sysClr val="windowText" lastClr="000000"/>
      </a:dk1>
      <a:lt1>
        <a:sysClr val="window" lastClr="FFFFFF"/>
      </a:lt1>
      <a:dk2>
        <a:srgbClr val="AD2E03"/>
      </a:dk2>
      <a:lt2>
        <a:srgbClr val="D75626"/>
      </a:lt2>
      <a:accent1>
        <a:srgbClr val="760603"/>
      </a:accent1>
      <a:accent2>
        <a:srgbClr val="FA9C1F"/>
      </a:accent2>
      <a:accent3>
        <a:srgbClr val="D9BB55"/>
      </a:accent3>
      <a:accent4>
        <a:srgbClr val="829551"/>
      </a:accent4>
      <a:accent5>
        <a:srgbClr val="58A28B"/>
      </a:accent5>
      <a:accent6>
        <a:srgbClr val="426480"/>
      </a:accent6>
      <a:hlink>
        <a:srgbClr val="460402"/>
      </a:hlink>
      <a:folHlink>
        <a:srgbClr val="991111"/>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142000"/>
                <a:satMod val="200000"/>
                <a:lumMod val="118000"/>
              </a:schemeClr>
            </a:gs>
            <a:gs pos="100000">
              <a:schemeClr val="phClr">
                <a:shade val="94000"/>
                <a:hueMod val="22000"/>
                <a:satMod val="220000"/>
                <a:lumMod val="6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2903AAAE-3EA5-424A-B142-CC51DC1F897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19BF7AED4CA1E4AB8CF47443F4E6CB3" ma:contentTypeVersion="4" ma:contentTypeDescription="Create a new document." ma:contentTypeScope="" ma:versionID="1541c0071046a28d690dd2fed4048041">
  <xsd:schema xmlns:xsd="http://www.w3.org/2001/XMLSchema" xmlns:xs="http://www.w3.org/2001/XMLSchema" xmlns:p="http://schemas.microsoft.com/office/2006/metadata/properties" xmlns:ns3="0769842b-bb9b-4732-993e-b56de83ddc57" targetNamespace="http://schemas.microsoft.com/office/2006/metadata/properties" ma:root="true" ma:fieldsID="230307c8dcd799bb9b1b3850fa6fdc7b" ns3:_="">
    <xsd:import namespace="0769842b-bb9b-4732-993e-b56de83ddc57"/>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69842b-bb9b-4732-993e-b56de83ddc5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526B40F-D9FC-46F6-84AC-F3CB269CA84A}">
  <ds:schemaRefs>
    <ds:schemaRef ds:uri="http://schemas.microsoft.com/sharepoint/v3/contenttype/forms"/>
  </ds:schemaRefs>
</ds:datastoreItem>
</file>

<file path=customXml/itemProps2.xml><?xml version="1.0" encoding="utf-8"?>
<ds:datastoreItem xmlns:ds="http://schemas.openxmlformats.org/officeDocument/2006/customXml" ds:itemID="{857D4CBA-C774-4A6E-993E-EA2229DE2522}">
  <ds:schemaRefs>
    <ds:schemaRef ds:uri="http://purl.org/dc/elements/1.1/"/>
    <ds:schemaRef ds:uri="http://purl.org/dc/dcmitype/"/>
    <ds:schemaRef ds:uri="http://schemas.microsoft.com/office/infopath/2007/PartnerControls"/>
    <ds:schemaRef ds:uri="http://schemas.openxmlformats.org/package/2006/metadata/core-properties"/>
    <ds:schemaRef ds:uri="http://schemas.microsoft.com/office/2006/documentManagement/types"/>
    <ds:schemaRef ds:uri="0769842b-bb9b-4732-993e-b56de83ddc57"/>
    <ds:schemaRef ds:uri="http://schemas.microsoft.com/office/2006/metadata/properties"/>
    <ds:schemaRef ds:uri="http://www.w3.org/XML/1998/namespace"/>
    <ds:schemaRef ds:uri="http://purl.org/dc/terms/"/>
  </ds:schemaRefs>
</ds:datastoreItem>
</file>

<file path=customXml/itemProps3.xml><?xml version="1.0" encoding="utf-8"?>
<ds:datastoreItem xmlns:ds="http://schemas.openxmlformats.org/officeDocument/2006/customXml" ds:itemID="{C1D6B239-09D2-40A1-9449-8613763DFFD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769842b-bb9b-4732-993e-b56de83ddc5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Facet</Template>
  <TotalTime>902</TotalTime>
  <Words>2212</Words>
  <Application>Microsoft Office PowerPoint</Application>
  <PresentationFormat>Widescreen</PresentationFormat>
  <Paragraphs>178</Paragraphs>
  <Slides>42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Arial</vt:lpstr>
      <vt:lpstr>Century Gothic</vt:lpstr>
      <vt:lpstr>Consolas</vt:lpstr>
      <vt:lpstr>Courier New</vt:lpstr>
      <vt:lpstr>Georgia</vt:lpstr>
      <vt:lpstr>Times New Roman</vt:lpstr>
      <vt:lpstr>Wingdings</vt:lpstr>
      <vt:lpstr>Wingdings 3</vt:lpstr>
      <vt:lpstr>Slice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19471A05C3 KESAVA CHARI</dc:creator>
  <cp:lastModifiedBy>mahankali koteswararao</cp:lastModifiedBy>
  <cp:revision>37</cp:revision>
  <dcterms:created xsi:type="dcterms:W3CDTF">2022-01-19T14:00:04Z</dcterms:created>
  <dcterms:modified xsi:type="dcterms:W3CDTF">2023-03-23T05:25:32Z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0x010100319BF7AED4CA1E4AB8CF47443F4E6CB3</vt:lpwstr>
  </property>
</Properties>
</file>